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docProps/app.xml" ContentType="application/vnd.openxmlformats-officedocument.extended-properties+xml"/>
  <Override PartName="/docProps/core.xml" ContentType="application/vnd.openxmlformats-package.core-properties+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x="18288000" cy="10287000"/>
  <p:notesSz cx="6858000" cy="9144000"/>
  <p:embeddedFontLst>
    <p:embeddedFont>
      <p:font typeface="Red Hat Display Bold" charset="1" panose="02010803040201060303"/>
      <p:regular r:id="rId36"/>
    </p:embeddedFont>
    <p:embeddedFont>
      <p:font typeface="Inter" charset="1" panose="020B0502030000000004"/>
      <p:regular r:id="rId37"/>
    </p:embeddedFont>
    <p:embeddedFont>
      <p:font typeface="Inter Medium" charset="1" panose="02000503000000020004"/>
      <p:regular r:id="rId38"/>
    </p:embeddedFont>
    <p:embeddedFont>
      <p:font typeface="Inter Bold" charset="1" panose="020B0802030000000004"/>
      <p:regular r:id="rId39"/>
    </p:embeddedFont>
    <p:embeddedFont>
      <p:font typeface="Inter Italics" charset="1" panose="020B0502030000000004"/>
      <p:regular r:id="rId40"/>
    </p:embeddedFont>
    <p:embeddedFont>
      <p:font typeface="Red Hat Display" charset="1" panose="02010503040201060303"/>
      <p:regular r:id="rId41"/>
    </p:embeddedFont>
    <p:embeddedFont>
      <p:font typeface="Inter Bold Italics" charset="1" panose="020B0802030000000004"/>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39.fntdata"/><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42.fntdata"/><Relationship Id="rId7" Type="http://schemas.openxmlformats.org/officeDocument/2006/relationships/slide" Target="slides/slide2.xml"/><Relationship Id="rId16" Type="http://schemas.openxmlformats.org/officeDocument/2006/relationships/slide" Target="slides/slide11.xml"/><Relationship Id="rId2" Type="http://schemas.openxmlformats.org/officeDocument/2006/relationships/presProps" Target="presProps.xml"/><Relationship Id="rId29" Type="http://schemas.openxmlformats.org/officeDocument/2006/relationships/slide" Target="slides/slide24.xml"/><Relationship Id="rId1" Type="http://schemas.openxmlformats.org/officeDocument/2006/relationships/slideMaster" Target="slideMasters/slideMaster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font" Target="fonts/font37.fntdata"/><Relationship Id="rId40" Type="http://schemas.openxmlformats.org/officeDocument/2006/relationships/font" Target="fonts/font40.fntdata"/><Relationship Id="rId6" Type="http://schemas.openxmlformats.org/officeDocument/2006/relationships/slide" Target="slides/slide1.xml"/><Relationship Id="rId45" Type="http://schemas.openxmlformats.org/officeDocument/2006/relationships/customXml" Target="../customXml/item3.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36.fntdata"/><Relationship Id="rId5"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ustomXml" Target="../customXml/item2.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 Type="http://schemas.openxmlformats.org/officeDocument/2006/relationships/theme" Target="theme/theme1.xml"/><Relationship Id="rId9" Type="http://schemas.openxmlformats.org/officeDocument/2006/relationships/slide" Target="slides/slide4.xml"/><Relationship Id="rId43" Type="http://schemas.openxmlformats.org/officeDocument/2006/relationships/customXml" Target="../customXml/item1.xml"/><Relationship Id="rId8" Type="http://schemas.openxmlformats.org/officeDocument/2006/relationships/slide" Target="slides/slide3.xml"/><Relationship Id="rId3" Type="http://schemas.openxmlformats.org/officeDocument/2006/relationships/viewProps" Target="viewProps.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font" Target="fonts/font38.fntdata"/><Relationship Id="rId20" Type="http://schemas.openxmlformats.org/officeDocument/2006/relationships/slide" Target="slides/slide15.xml"/><Relationship Id="rId41" Type="http://schemas.openxmlformats.org/officeDocument/2006/relationships/font" Target="fonts/font41.fntdata"/></Relationships>
</file>

<file path=ppt/media/image1.png>
</file>

<file path=ppt/media/image10.jpeg>
</file>

<file path=ppt/media/image11.png>
</file>

<file path=ppt/media/image12.png>
</file>

<file path=ppt/media/image13.svg>
</file>

<file path=ppt/media/image14.png>
</file>

<file path=ppt/media/image15.png>
</file>

<file path=ppt/media/image16.svg>
</file>

<file path=ppt/media/image17.jpe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png>
</file>

<file path=ppt/media/image33.jpeg>
</file>

<file path=ppt/media/image34.jpeg>
</file>

<file path=ppt/media/image35.png>
</file>

<file path=ppt/media/image36.png>
</file>

<file path=ppt/media/image37.png>
</file>

<file path=ppt/media/image38.sv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jpe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 Id="rId3" Target="../media/image37.png" Type="http://schemas.openxmlformats.org/officeDocument/2006/relationships/image"/><Relationship Id="rId4" Target="../media/image38.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 Id="rId3" Target="../media/image37.png" Type="http://schemas.openxmlformats.org/officeDocument/2006/relationships/image"/><Relationship Id="rId4" Target="../media/image38.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 Id="rId3" Target="../media/image4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3.png" Type="http://schemas.openxmlformats.org/officeDocument/2006/relationships/image"/><Relationship Id="rId3" Target="../media/image4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5.png" Type="http://schemas.openxmlformats.org/officeDocument/2006/relationships/image"/><Relationship Id="rId3" Target="../media/image4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7.png" Type="http://schemas.openxmlformats.org/officeDocument/2006/relationships/image"/><Relationship Id="rId3" Target="../media/image4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9.png" Type="http://schemas.openxmlformats.org/officeDocument/2006/relationships/image"/><Relationship Id="rId3" Target="../media/image50.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1.png" Type="http://schemas.openxmlformats.org/officeDocument/2006/relationships/image"/><Relationship Id="rId3" Target="../media/image52.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3.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4.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5.png" Type="http://schemas.openxmlformats.org/officeDocument/2006/relationships/image"/><Relationship Id="rId3" Target="../media/image56.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7.png" Type="http://schemas.openxmlformats.org/officeDocument/2006/relationships/image"/><Relationship Id="rId3" Target="../media/image58.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9.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0.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1.jpe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2.png" Type="http://schemas.openxmlformats.org/officeDocument/2006/relationships/image"/><Relationship Id="rId3" Target="../media/image63.svg" Type="http://schemas.openxmlformats.org/officeDocument/2006/relationships/image"/><Relationship Id="rId4" Target="../media/image64.png" Type="http://schemas.openxmlformats.org/officeDocument/2006/relationships/image"/><Relationship Id="rId5" Target="../media/image65.svg" Type="http://schemas.openxmlformats.org/officeDocument/2006/relationships/image"/><Relationship Id="rId6" Target="../media/image66.png" Type="http://schemas.openxmlformats.org/officeDocument/2006/relationships/image"/><Relationship Id="rId7" Target="../media/image67.svg" Type="http://schemas.openxmlformats.org/officeDocument/2006/relationships/image"/><Relationship Id="rId8" Target="../media/image68.png" Type="http://schemas.openxmlformats.org/officeDocument/2006/relationships/image"/><Relationship Id="rId9" Target="../media/image6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 Id="rId4" Target="../media/image5.jpeg" Type="http://schemas.openxmlformats.org/officeDocument/2006/relationships/image"/><Relationship Id="rId5" Target="../media/image6.jpeg" Type="http://schemas.openxmlformats.org/officeDocument/2006/relationships/image"/><Relationship Id="rId6" Target="../media/image7.jpeg" Type="http://schemas.openxmlformats.org/officeDocument/2006/relationships/image"/><Relationship Id="rId7" Target="../media/image8.jpe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6.svg" Type="http://schemas.openxmlformats.org/officeDocument/2006/relationships/image"/><Relationship Id="rId11" Target="../media/image17.jpeg" Type="http://schemas.openxmlformats.org/officeDocument/2006/relationships/image"/><Relationship Id="rId12" Target="../media/image18.png" Type="http://schemas.openxmlformats.org/officeDocument/2006/relationships/image"/><Relationship Id="rId13" Target="../media/image19.png" Type="http://schemas.openxmlformats.org/officeDocument/2006/relationships/image"/><Relationship Id="rId14" Target="../media/image20.svg" Type="http://schemas.openxmlformats.org/officeDocument/2006/relationships/image"/><Relationship Id="rId15" Target="../media/image21.png" Type="http://schemas.openxmlformats.org/officeDocument/2006/relationships/image"/><Relationship Id="rId16" Target="../media/image22.svg" Type="http://schemas.openxmlformats.org/officeDocument/2006/relationships/image"/><Relationship Id="rId2" Target="../media/image3.jpe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 Id="rId5" Target="../media/image11.pn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svg" Type="http://schemas.openxmlformats.org/officeDocument/2006/relationships/image"/><Relationship Id="rId4" Target="../media/image25.png" Type="http://schemas.openxmlformats.org/officeDocument/2006/relationships/image"/><Relationship Id="rId5" Target="../media/image26.svg" Type="http://schemas.openxmlformats.org/officeDocument/2006/relationships/image"/><Relationship Id="rId6" Target="../media/image27.png" Type="http://schemas.openxmlformats.org/officeDocument/2006/relationships/image"/><Relationship Id="rId7" Target="../media/image28.svg" Type="http://schemas.openxmlformats.org/officeDocument/2006/relationships/image"/><Relationship Id="rId8" Target="../media/image29.png" Type="http://schemas.openxmlformats.org/officeDocument/2006/relationships/image"/><Relationship Id="rId9" Target="../media/image30.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028099" y="1539161"/>
            <a:ext cx="7719139" cy="771913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15596960" y="1539161"/>
            <a:ext cx="7719139" cy="771913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8" id="8"/>
          <p:cNvGrpSpPr/>
          <p:nvPr/>
        </p:nvGrpSpPr>
        <p:grpSpPr>
          <a:xfrm rot="0">
            <a:off x="1030217" y="1013257"/>
            <a:ext cx="860074" cy="333578"/>
            <a:chOff x="0" y="0"/>
            <a:chExt cx="1146765" cy="444771"/>
          </a:xfrm>
        </p:grpSpPr>
        <p:grpSp>
          <p:nvGrpSpPr>
            <p:cNvPr name="Group 9" id="9"/>
            <p:cNvGrpSpPr/>
            <p:nvPr/>
          </p:nvGrpSpPr>
          <p:grpSpPr>
            <a:xfrm rot="0">
              <a:off x="0" y="0"/>
              <a:ext cx="444771" cy="44477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2" id="12"/>
            <p:cNvGrpSpPr/>
            <p:nvPr/>
          </p:nvGrpSpPr>
          <p:grpSpPr>
            <a:xfrm rot="0">
              <a:off x="701994" y="0"/>
              <a:ext cx="444771" cy="44477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5" id="15"/>
          <p:cNvGrpSpPr/>
          <p:nvPr/>
        </p:nvGrpSpPr>
        <p:grpSpPr>
          <a:xfrm rot="0">
            <a:off x="16397710" y="1028700"/>
            <a:ext cx="860074" cy="333578"/>
            <a:chOff x="0" y="0"/>
            <a:chExt cx="1146765" cy="444771"/>
          </a:xfrm>
        </p:grpSpPr>
        <p:grpSp>
          <p:nvGrpSpPr>
            <p:cNvPr name="Group 16" id="16"/>
            <p:cNvGrpSpPr/>
            <p:nvPr/>
          </p:nvGrpSpPr>
          <p:grpSpPr>
            <a:xfrm rot="0">
              <a:off x="0" y="0"/>
              <a:ext cx="444771" cy="444771"/>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9" id="19"/>
            <p:cNvGrpSpPr/>
            <p:nvPr/>
          </p:nvGrpSpPr>
          <p:grpSpPr>
            <a:xfrm rot="0">
              <a:off x="701994" y="0"/>
              <a:ext cx="444771" cy="444771"/>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22" id="22"/>
          <p:cNvSpPr/>
          <p:nvPr/>
        </p:nvSpPr>
        <p:spPr>
          <a:xfrm flipH="false" flipV="false" rot="0">
            <a:off x="8165539" y="2552006"/>
            <a:ext cx="1892427" cy="1892427"/>
          </a:xfrm>
          <a:custGeom>
            <a:avLst/>
            <a:gdLst/>
            <a:ahLst/>
            <a:cxnLst/>
            <a:rect r="r" b="b" t="t" l="l"/>
            <a:pathLst>
              <a:path h="1892427" w="1892427">
                <a:moveTo>
                  <a:pt x="0" y="0"/>
                </a:moveTo>
                <a:lnTo>
                  <a:pt x="1892427" y="0"/>
                </a:lnTo>
                <a:lnTo>
                  <a:pt x="1892427" y="1892427"/>
                </a:lnTo>
                <a:lnTo>
                  <a:pt x="0" y="1892427"/>
                </a:lnTo>
                <a:lnTo>
                  <a:pt x="0" y="0"/>
                </a:lnTo>
                <a:close/>
              </a:path>
            </a:pathLst>
          </a:custGeom>
          <a:blipFill>
            <a:blip r:embed="rId2"/>
            <a:stretch>
              <a:fillRect l="0" t="0" r="0" b="0"/>
            </a:stretch>
          </a:blipFill>
        </p:spPr>
      </p:sp>
      <p:sp>
        <p:nvSpPr>
          <p:cNvPr name="TextBox 23" id="23"/>
          <p:cNvSpPr txBox="true"/>
          <p:nvPr/>
        </p:nvSpPr>
        <p:spPr>
          <a:xfrm rot="0">
            <a:off x="3620867" y="3714953"/>
            <a:ext cx="11046265" cy="1950094"/>
          </a:xfrm>
          <a:prstGeom prst="rect">
            <a:avLst/>
          </a:prstGeom>
        </p:spPr>
        <p:txBody>
          <a:bodyPr anchor="t" rtlCol="false" tIns="0" lIns="0" bIns="0" rIns="0">
            <a:spAutoFit/>
          </a:bodyPr>
          <a:lstStyle/>
          <a:p>
            <a:pPr algn="ctr">
              <a:lnSpc>
                <a:spcPts val="15938"/>
              </a:lnSpc>
              <a:spcBef>
                <a:spcPct val="0"/>
              </a:spcBef>
            </a:pPr>
            <a:r>
              <a:rPr lang="en-US" b="true" sz="11384">
                <a:solidFill>
                  <a:srgbClr val="000000"/>
                </a:solidFill>
                <a:latin typeface="Red Hat Display Bold"/>
                <a:ea typeface="Red Hat Display Bold"/>
                <a:cs typeface="Red Hat Display Bold"/>
                <a:sym typeface="Red Hat Display Bold"/>
              </a:rPr>
              <a:t>SPYHOLE</a:t>
            </a:r>
          </a:p>
        </p:txBody>
      </p:sp>
      <p:sp>
        <p:nvSpPr>
          <p:cNvPr name="TextBox 24" id="24"/>
          <p:cNvSpPr txBox="true"/>
          <p:nvPr/>
        </p:nvSpPr>
        <p:spPr>
          <a:xfrm rot="0">
            <a:off x="4958875" y="5579322"/>
            <a:ext cx="8370250" cy="773650"/>
          </a:xfrm>
          <a:prstGeom prst="rect">
            <a:avLst/>
          </a:prstGeom>
        </p:spPr>
        <p:txBody>
          <a:bodyPr anchor="t" rtlCol="false" tIns="0" lIns="0" bIns="0" rIns="0">
            <a:spAutoFit/>
          </a:bodyPr>
          <a:lstStyle/>
          <a:p>
            <a:pPr algn="ctr">
              <a:lnSpc>
                <a:spcPts val="6357"/>
              </a:lnSpc>
              <a:spcBef>
                <a:spcPct val="0"/>
              </a:spcBef>
            </a:pPr>
            <a:r>
              <a:rPr lang="en-US" b="true" sz="4540" spc="1362">
                <a:solidFill>
                  <a:srgbClr val="000000"/>
                </a:solidFill>
                <a:latin typeface="Red Hat Display Bold"/>
                <a:ea typeface="Red Hat Display Bold"/>
                <a:cs typeface="Red Hat Display Bold"/>
                <a:sym typeface="Red Hat Display Bold"/>
              </a:rPr>
              <a:t>PRESENTATION</a:t>
            </a:r>
          </a:p>
        </p:txBody>
      </p:sp>
      <p:sp>
        <p:nvSpPr>
          <p:cNvPr name="TextBox 25" id="25"/>
          <p:cNvSpPr txBox="true"/>
          <p:nvPr/>
        </p:nvSpPr>
        <p:spPr>
          <a:xfrm rot="0">
            <a:off x="7749919" y="6613814"/>
            <a:ext cx="2788162"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prof. Nicola Mazzocca</a:t>
            </a:r>
          </a:p>
        </p:txBody>
      </p:sp>
      <p:sp>
        <p:nvSpPr>
          <p:cNvPr name="TextBox 26" id="26"/>
          <p:cNvSpPr txBox="true"/>
          <p:nvPr/>
        </p:nvSpPr>
        <p:spPr>
          <a:xfrm rot="0">
            <a:off x="6025265" y="975157"/>
            <a:ext cx="623747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ARCHITETTURA E PROGETTO DI CALCOLATORI</a:t>
            </a:r>
          </a:p>
        </p:txBody>
      </p:sp>
      <p:sp>
        <p:nvSpPr>
          <p:cNvPr name="TextBox 27" id="27"/>
          <p:cNvSpPr txBox="true"/>
          <p:nvPr/>
        </p:nvSpPr>
        <p:spPr>
          <a:xfrm rot="0">
            <a:off x="7476888" y="7873019"/>
            <a:ext cx="3334224" cy="621030"/>
          </a:xfrm>
          <a:prstGeom prst="rect">
            <a:avLst/>
          </a:prstGeom>
        </p:spPr>
        <p:txBody>
          <a:bodyPr anchor="t" rtlCol="false" tIns="0" lIns="0" bIns="0" rIns="0">
            <a:spAutoFit/>
          </a:bodyPr>
          <a:lstStyle/>
          <a:p>
            <a:pPr algn="ctr">
              <a:lnSpc>
                <a:spcPts val="2520"/>
              </a:lnSpc>
            </a:pPr>
            <a:r>
              <a:rPr lang="en-US" sz="1800">
                <a:solidFill>
                  <a:srgbClr val="000000"/>
                </a:solidFill>
                <a:latin typeface="Inter"/>
                <a:ea typeface="Inter"/>
                <a:cs typeface="Inter"/>
                <a:sym typeface="Inter"/>
              </a:rPr>
              <a:t>Andrea Esposito M63001650</a:t>
            </a:r>
          </a:p>
          <a:p>
            <a:pPr algn="ctr">
              <a:lnSpc>
                <a:spcPts val="2520"/>
              </a:lnSpc>
              <a:spcBef>
                <a:spcPct val="0"/>
              </a:spcBef>
            </a:pPr>
            <a:r>
              <a:rPr lang="en-US" sz="1800">
                <a:solidFill>
                  <a:srgbClr val="000000"/>
                </a:solidFill>
                <a:latin typeface="Inter"/>
                <a:ea typeface="Inter"/>
                <a:cs typeface="Inter"/>
                <a:sym typeface="Inter"/>
              </a:rPr>
              <a:t>Francesco Riccio M63001646</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399226" y="8924722"/>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1030217" y="1013257"/>
            <a:ext cx="860074" cy="333578"/>
            <a:chOff x="0" y="0"/>
            <a:chExt cx="1146765" cy="444771"/>
          </a:xfrm>
        </p:grpSpPr>
        <p:grpSp>
          <p:nvGrpSpPr>
            <p:cNvPr name="Group 10" id="10"/>
            <p:cNvGrpSpPr/>
            <p:nvPr/>
          </p:nvGrpSpPr>
          <p:grpSpPr>
            <a:xfrm rot="0">
              <a:off x="0" y="0"/>
              <a:ext cx="444771" cy="444771"/>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3" id="13"/>
            <p:cNvGrpSpPr/>
            <p:nvPr/>
          </p:nvGrpSpPr>
          <p:grpSpPr>
            <a:xfrm rot="0">
              <a:off x="701994" y="0"/>
              <a:ext cx="444771" cy="44477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16" id="16"/>
          <p:cNvSpPr/>
          <p:nvPr/>
        </p:nvSpPr>
        <p:spPr>
          <a:xfrm flipH="false" flipV="false" rot="0">
            <a:off x="10856032" y="3849434"/>
            <a:ext cx="6403268" cy="4055271"/>
          </a:xfrm>
          <a:custGeom>
            <a:avLst/>
            <a:gdLst/>
            <a:ahLst/>
            <a:cxnLst/>
            <a:rect r="r" b="b" t="t" l="l"/>
            <a:pathLst>
              <a:path h="4055271" w="6403268">
                <a:moveTo>
                  <a:pt x="0" y="0"/>
                </a:moveTo>
                <a:lnTo>
                  <a:pt x="6403268" y="0"/>
                </a:lnTo>
                <a:lnTo>
                  <a:pt x="6403268" y="4055271"/>
                </a:lnTo>
                <a:lnTo>
                  <a:pt x="0" y="4055271"/>
                </a:lnTo>
                <a:lnTo>
                  <a:pt x="0" y="0"/>
                </a:lnTo>
                <a:close/>
              </a:path>
            </a:pathLst>
          </a:custGeom>
          <a:blipFill>
            <a:blip r:embed="rId2"/>
            <a:stretch>
              <a:fillRect l="0" t="-47520" r="0" b="-10379"/>
            </a:stretch>
          </a:blipFill>
        </p:spPr>
      </p:sp>
      <p:sp>
        <p:nvSpPr>
          <p:cNvPr name="TextBox 17" id="17"/>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10</a:t>
            </a:r>
          </a:p>
        </p:txBody>
      </p:sp>
      <p:sp>
        <p:nvSpPr>
          <p:cNvPr name="TextBox 18" id="18"/>
          <p:cNvSpPr txBox="true"/>
          <p:nvPr/>
        </p:nvSpPr>
        <p:spPr>
          <a:xfrm rot="0">
            <a:off x="1028700" y="1827413"/>
            <a:ext cx="9440851"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MICRO SERVOMOTORE SG90</a:t>
            </a:r>
          </a:p>
        </p:txBody>
      </p:sp>
      <p:sp>
        <p:nvSpPr>
          <p:cNvPr name="TextBox 19" id="19"/>
          <p:cNvSpPr txBox="true"/>
          <p:nvPr/>
        </p:nvSpPr>
        <p:spPr>
          <a:xfrm rot="0">
            <a:off x="1243819" y="3723523"/>
            <a:ext cx="9612213" cy="5021580"/>
          </a:xfrm>
          <a:prstGeom prst="rect">
            <a:avLst/>
          </a:prstGeom>
        </p:spPr>
        <p:txBody>
          <a:bodyPr anchor="t" rtlCol="false" tIns="0" lIns="0" bIns="0" rIns="0">
            <a:spAutoFit/>
          </a:bodyPr>
          <a:lstStyle/>
          <a:p>
            <a:pPr algn="just">
              <a:lnSpc>
                <a:spcPts val="2520"/>
              </a:lnSpc>
            </a:pPr>
            <a:r>
              <a:rPr lang="en-US" sz="1800">
                <a:solidFill>
                  <a:srgbClr val="000000"/>
                </a:solidFill>
                <a:latin typeface="Inter"/>
                <a:ea typeface="Inter"/>
                <a:cs typeface="Inter"/>
                <a:sym typeface="Inter"/>
              </a:rPr>
              <a:t>Il SG90 è un servomotore analogico compatto e preciso, controllato tramite segnale PWM (Pulse Width Modulation).</a:t>
            </a:r>
          </a:p>
          <a:p>
            <a:pPr algn="just">
              <a:lnSpc>
                <a:spcPts val="2520"/>
              </a:lnSpc>
            </a:pPr>
            <a:r>
              <a:rPr lang="en-US" sz="1800">
                <a:solidFill>
                  <a:srgbClr val="000000"/>
                </a:solidFill>
                <a:latin typeface="Inter"/>
                <a:ea typeface="Inter"/>
                <a:cs typeface="Inter"/>
                <a:sym typeface="Inter"/>
              </a:rPr>
              <a:t> È ideale per applicazioni con Arduino, Raspberry Pi e microcontrollori embedded, in cui sono richiesti movimenti angolari controllati e reattivi.</a:t>
            </a:r>
          </a:p>
          <a:p>
            <a:pPr algn="just">
              <a:lnSpc>
                <a:spcPts val="2520"/>
              </a:lnSpc>
            </a:pPr>
          </a:p>
          <a:p>
            <a:pPr algn="just">
              <a:lnSpc>
                <a:spcPts val="2520"/>
              </a:lnSpc>
            </a:pPr>
            <a:r>
              <a:rPr lang="en-US" sz="1800">
                <a:solidFill>
                  <a:srgbClr val="000000"/>
                </a:solidFill>
                <a:latin typeface="Inter"/>
                <a:ea typeface="Inter"/>
                <a:cs typeface="Inter"/>
                <a:sym typeface="Inter"/>
              </a:rPr>
              <a:t>Specifiche principali:</a:t>
            </a:r>
          </a:p>
          <a:p>
            <a:pPr algn="just" marL="388620" indent="-194310" lvl="1">
              <a:lnSpc>
                <a:spcPts val="2520"/>
              </a:lnSpc>
              <a:buFont typeface="Arial"/>
              <a:buChar char="•"/>
            </a:pPr>
            <a:r>
              <a:rPr lang="en-US" sz="1800">
                <a:solidFill>
                  <a:srgbClr val="000000"/>
                </a:solidFill>
                <a:latin typeface="Inter"/>
                <a:ea typeface="Inter"/>
                <a:cs typeface="Inter"/>
                <a:sym typeface="Inter"/>
              </a:rPr>
              <a:t>Tensione di funzionamento: 4.8 – 6.0 V</a:t>
            </a:r>
          </a:p>
          <a:p>
            <a:pPr algn="just" marL="388620" indent="-194310" lvl="1">
              <a:lnSpc>
                <a:spcPts val="2520"/>
              </a:lnSpc>
              <a:buFont typeface="Arial"/>
              <a:buChar char="•"/>
            </a:pPr>
            <a:r>
              <a:rPr lang="en-US" sz="1800">
                <a:solidFill>
                  <a:srgbClr val="000000"/>
                </a:solidFill>
                <a:latin typeface="Inter"/>
                <a:ea typeface="Inter"/>
                <a:cs typeface="Inter"/>
                <a:sym typeface="Inter"/>
              </a:rPr>
              <a:t>Angolo di rotazione: circa 180° (≈ 90° per lato)</a:t>
            </a:r>
          </a:p>
          <a:p>
            <a:pPr algn="just" marL="388620" indent="-194310" lvl="1">
              <a:lnSpc>
                <a:spcPts val="2520"/>
              </a:lnSpc>
              <a:buFont typeface="Arial"/>
              <a:buChar char="•"/>
            </a:pPr>
            <a:r>
              <a:rPr lang="en-US" sz="1800">
                <a:solidFill>
                  <a:srgbClr val="000000"/>
                </a:solidFill>
                <a:latin typeface="Inter"/>
                <a:ea typeface="Inter"/>
                <a:cs typeface="Inter"/>
                <a:sym typeface="Inter"/>
              </a:rPr>
              <a:t>Tipo di controllo: PWM</a:t>
            </a:r>
          </a:p>
          <a:p>
            <a:pPr algn="just" marL="388620" indent="-194310" lvl="1">
              <a:lnSpc>
                <a:spcPts val="2520"/>
              </a:lnSpc>
              <a:buFont typeface="Arial"/>
              <a:buChar char="•"/>
            </a:pPr>
            <a:r>
              <a:rPr lang="en-US" sz="1800">
                <a:solidFill>
                  <a:srgbClr val="000000"/>
                </a:solidFill>
                <a:latin typeface="Inter"/>
                <a:ea typeface="Inter"/>
                <a:cs typeface="Inter"/>
                <a:sym typeface="Inter"/>
              </a:rPr>
              <a:t>Larghezza impulso: 500 – 2400 µs (1500 µs ≈ posizione centrale)</a:t>
            </a:r>
          </a:p>
          <a:p>
            <a:pPr algn="just" marL="388620" indent="-194310" lvl="1">
              <a:lnSpc>
                <a:spcPts val="2520"/>
              </a:lnSpc>
              <a:buFont typeface="Arial"/>
              <a:buChar char="•"/>
            </a:pPr>
            <a:r>
              <a:rPr lang="en-US" sz="1800">
                <a:solidFill>
                  <a:srgbClr val="000000"/>
                </a:solidFill>
                <a:latin typeface="Inter"/>
                <a:ea typeface="Inter"/>
                <a:cs typeface="Inter"/>
                <a:sym typeface="Inter"/>
              </a:rPr>
              <a:t>Coppia: ~1.8 kg·cm a 4.8 V</a:t>
            </a:r>
          </a:p>
          <a:p>
            <a:pPr algn="just" marL="388620" indent="-194310" lvl="1">
              <a:lnSpc>
                <a:spcPts val="2520"/>
              </a:lnSpc>
              <a:buFont typeface="Arial"/>
              <a:buChar char="•"/>
            </a:pPr>
            <a:r>
              <a:rPr lang="en-US" sz="1800">
                <a:solidFill>
                  <a:srgbClr val="000000"/>
                </a:solidFill>
                <a:latin typeface="Inter"/>
                <a:ea typeface="Inter"/>
                <a:cs typeface="Inter"/>
                <a:sym typeface="Inter"/>
              </a:rPr>
              <a:t>Velocità: ~0.1 s/60° a 4.8 V (senza carico)</a:t>
            </a:r>
          </a:p>
          <a:p>
            <a:pPr algn="just" marL="388620" indent="-194310" lvl="1">
              <a:lnSpc>
                <a:spcPts val="2520"/>
              </a:lnSpc>
              <a:buFont typeface="Arial"/>
              <a:buChar char="•"/>
            </a:pPr>
            <a:r>
              <a:rPr lang="en-US" sz="1800">
                <a:solidFill>
                  <a:srgbClr val="000000"/>
                </a:solidFill>
                <a:latin typeface="Inter"/>
                <a:ea typeface="Inter"/>
                <a:cs typeface="Inter"/>
                <a:sym typeface="Inter"/>
              </a:rPr>
              <a:t>Assorbimento di corrente:</a:t>
            </a:r>
          </a:p>
          <a:p>
            <a:pPr algn="just" marL="777240" indent="-259080" lvl="2">
              <a:lnSpc>
                <a:spcPts val="2520"/>
              </a:lnSpc>
              <a:buFont typeface="Arial"/>
              <a:buChar char="⚬"/>
            </a:pPr>
            <a:r>
              <a:rPr lang="en-US" sz="1800">
                <a:solidFill>
                  <a:srgbClr val="000000"/>
                </a:solidFill>
                <a:latin typeface="Inter"/>
                <a:ea typeface="Inter"/>
                <a:cs typeface="Inter"/>
                <a:sym typeface="Inter"/>
              </a:rPr>
              <a:t>A riposo: &lt; 10 mA</a:t>
            </a:r>
          </a:p>
          <a:p>
            <a:pPr algn="just" marL="777240" indent="-259080" lvl="2">
              <a:lnSpc>
                <a:spcPts val="2520"/>
              </a:lnSpc>
              <a:spcBef>
                <a:spcPct val="0"/>
              </a:spcBef>
              <a:buFont typeface="Arial"/>
              <a:buChar char="⚬"/>
            </a:pPr>
            <a:r>
              <a:rPr lang="en-US" sz="1800">
                <a:solidFill>
                  <a:srgbClr val="000000"/>
                </a:solidFill>
                <a:latin typeface="Inter"/>
                <a:ea typeface="Inter"/>
                <a:cs typeface="Inter"/>
                <a:sym typeface="Inter"/>
              </a:rPr>
              <a:t>In movimento: ~100 – 250 mA (in base al carico)</a:t>
            </a:r>
          </a:p>
          <a:p>
            <a:pPr algn="just">
              <a:lnSpc>
                <a:spcPts val="2520"/>
              </a:lnSpc>
              <a:spcBef>
                <a:spcPct val="0"/>
              </a:spcBef>
            </a:pPr>
          </a:p>
        </p:txBody>
      </p:sp>
      <p:grpSp>
        <p:nvGrpSpPr>
          <p:cNvPr name="Group 20" id="20"/>
          <p:cNvGrpSpPr/>
          <p:nvPr/>
        </p:nvGrpSpPr>
        <p:grpSpPr>
          <a:xfrm rot="0">
            <a:off x="-3859570" y="7904705"/>
            <a:ext cx="7719139" cy="7719139"/>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6399226" y="8924722"/>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1030217" y="1013257"/>
            <a:ext cx="860074" cy="333578"/>
            <a:chOff x="0" y="0"/>
            <a:chExt cx="1146765" cy="444771"/>
          </a:xfrm>
        </p:grpSpPr>
        <p:grpSp>
          <p:nvGrpSpPr>
            <p:cNvPr name="Group 10" id="10"/>
            <p:cNvGrpSpPr/>
            <p:nvPr/>
          </p:nvGrpSpPr>
          <p:grpSpPr>
            <a:xfrm rot="0">
              <a:off x="0" y="0"/>
              <a:ext cx="444771" cy="444771"/>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3" id="13"/>
            <p:cNvGrpSpPr/>
            <p:nvPr/>
          </p:nvGrpSpPr>
          <p:grpSpPr>
            <a:xfrm rot="0">
              <a:off x="701994" y="0"/>
              <a:ext cx="444771" cy="44477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TextBox 16" id="16"/>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11</a:t>
            </a:r>
          </a:p>
        </p:txBody>
      </p:sp>
      <p:sp>
        <p:nvSpPr>
          <p:cNvPr name="TextBox 17" id="17"/>
          <p:cNvSpPr txBox="true"/>
          <p:nvPr/>
        </p:nvSpPr>
        <p:spPr>
          <a:xfrm rot="0">
            <a:off x="1028700" y="2771516"/>
            <a:ext cx="16230600" cy="4690425"/>
          </a:xfrm>
          <a:prstGeom prst="rect">
            <a:avLst/>
          </a:prstGeom>
        </p:spPr>
        <p:txBody>
          <a:bodyPr anchor="t" rtlCol="false" tIns="0" lIns="0" bIns="0" rIns="0">
            <a:spAutoFit/>
          </a:bodyPr>
          <a:lstStyle/>
          <a:p>
            <a:pPr algn="l">
              <a:lnSpc>
                <a:spcPts val="2922"/>
              </a:lnSpc>
            </a:pPr>
            <a:r>
              <a:rPr lang="en-US" sz="2087">
                <a:solidFill>
                  <a:srgbClr val="000000"/>
                </a:solidFill>
                <a:latin typeface="Inter"/>
                <a:ea typeface="Inter"/>
                <a:cs typeface="Inter"/>
                <a:sym typeface="Inter"/>
              </a:rPr>
              <a:t>Il servo motore viene controllato tramite un segnale </a:t>
            </a:r>
            <a:r>
              <a:rPr lang="en-US" sz="2087" b="true">
                <a:solidFill>
                  <a:srgbClr val="000000"/>
                </a:solidFill>
                <a:latin typeface="Inter Bold"/>
                <a:ea typeface="Inter Bold"/>
                <a:cs typeface="Inter Bold"/>
                <a:sym typeface="Inter Bold"/>
              </a:rPr>
              <a:t>PWM </a:t>
            </a:r>
            <a:r>
              <a:rPr lang="en-US" sz="2087">
                <a:solidFill>
                  <a:srgbClr val="000000"/>
                </a:solidFill>
                <a:latin typeface="Inter"/>
                <a:ea typeface="Inter"/>
                <a:cs typeface="Inter"/>
                <a:sym typeface="Inter"/>
              </a:rPr>
              <a:t>a frequenza fissa di 50 Hz, cioè un impulso ripetuto ogni 20 millisecondi. </a:t>
            </a:r>
            <a:r>
              <a:rPr lang="en-US" sz="2087">
                <a:solidFill>
                  <a:srgbClr val="000000"/>
                </a:solidFill>
                <a:latin typeface="Inter"/>
                <a:ea typeface="Inter"/>
                <a:cs typeface="Inter"/>
                <a:sym typeface="Inter"/>
              </a:rPr>
              <a:t>La posizione del servo non dipende dalla frequenza, che rimane costante, ma dalla </a:t>
            </a:r>
            <a:r>
              <a:rPr lang="en-US" sz="2087" b="true">
                <a:solidFill>
                  <a:srgbClr val="000000"/>
                </a:solidFill>
                <a:latin typeface="Inter Bold"/>
                <a:ea typeface="Inter Bold"/>
                <a:cs typeface="Inter Bold"/>
                <a:sym typeface="Inter Bold"/>
              </a:rPr>
              <a:t>durata dell’impulso</a:t>
            </a:r>
            <a:r>
              <a:rPr lang="en-US" sz="2087">
                <a:solidFill>
                  <a:srgbClr val="000000"/>
                </a:solidFill>
                <a:latin typeface="Inter"/>
                <a:ea typeface="Inter"/>
                <a:cs typeface="Inter"/>
                <a:sym typeface="Inter"/>
              </a:rPr>
              <a:t> all’interno di ogni periodo. Un impulso di circa </a:t>
            </a:r>
            <a:r>
              <a:rPr lang="en-US" sz="2087" i="true">
                <a:solidFill>
                  <a:srgbClr val="000000"/>
                </a:solidFill>
                <a:latin typeface="Inter Italics"/>
                <a:ea typeface="Inter Italics"/>
                <a:cs typeface="Inter Italics"/>
                <a:sym typeface="Inter Italics"/>
              </a:rPr>
              <a:t>1 millisecondo</a:t>
            </a:r>
            <a:r>
              <a:rPr lang="en-US" sz="2087">
                <a:solidFill>
                  <a:srgbClr val="000000"/>
                </a:solidFill>
                <a:latin typeface="Inter"/>
                <a:ea typeface="Inter"/>
                <a:cs typeface="Inter"/>
                <a:sym typeface="Inter"/>
              </a:rPr>
              <a:t> porta il servo verso una posizione di </a:t>
            </a:r>
            <a:r>
              <a:rPr lang="en-US" sz="2087" i="true">
                <a:solidFill>
                  <a:srgbClr val="000000"/>
                </a:solidFill>
                <a:latin typeface="Inter Italics"/>
                <a:ea typeface="Inter Italics"/>
                <a:cs typeface="Inter Italics"/>
                <a:sym typeface="Inter Italics"/>
              </a:rPr>
              <a:t>f</a:t>
            </a:r>
            <a:r>
              <a:rPr lang="en-US" sz="2087" i="true">
                <a:solidFill>
                  <a:srgbClr val="000000"/>
                </a:solidFill>
                <a:latin typeface="Inter Italics"/>
                <a:ea typeface="Inter Italics"/>
                <a:cs typeface="Inter Italics"/>
                <a:sym typeface="Inter Italics"/>
              </a:rPr>
              <a:t>ine corsa</a:t>
            </a:r>
            <a:r>
              <a:rPr lang="en-US" sz="2087">
                <a:solidFill>
                  <a:srgbClr val="000000"/>
                </a:solidFill>
                <a:latin typeface="Inter"/>
                <a:ea typeface="Inter"/>
                <a:cs typeface="Inter"/>
                <a:sym typeface="Inter"/>
              </a:rPr>
              <a:t>, uno di circa </a:t>
            </a:r>
            <a:r>
              <a:rPr lang="en-US" sz="2087" i="true">
                <a:solidFill>
                  <a:srgbClr val="000000"/>
                </a:solidFill>
                <a:latin typeface="Inter Italics"/>
                <a:ea typeface="Inter Italics"/>
                <a:cs typeface="Inter Italics"/>
                <a:sym typeface="Inter Italics"/>
              </a:rPr>
              <a:t>1.5 millisecondi</a:t>
            </a:r>
            <a:r>
              <a:rPr lang="en-US" sz="2087">
                <a:solidFill>
                  <a:srgbClr val="000000"/>
                </a:solidFill>
                <a:latin typeface="Inter"/>
                <a:ea typeface="Inter"/>
                <a:cs typeface="Inter"/>
                <a:sym typeface="Inter"/>
              </a:rPr>
              <a:t> lo posiziona al </a:t>
            </a:r>
            <a:r>
              <a:rPr lang="en-US" sz="2087" i="true">
                <a:solidFill>
                  <a:srgbClr val="000000"/>
                </a:solidFill>
                <a:latin typeface="Inter Italics"/>
                <a:ea typeface="Inter Italics"/>
                <a:cs typeface="Inter Italics"/>
                <a:sym typeface="Inter Italics"/>
              </a:rPr>
              <a:t>centro</a:t>
            </a:r>
            <a:r>
              <a:rPr lang="en-US" sz="2087">
                <a:solidFill>
                  <a:srgbClr val="000000"/>
                </a:solidFill>
                <a:latin typeface="Inter"/>
                <a:ea typeface="Inter"/>
                <a:cs typeface="Inter"/>
                <a:sym typeface="Inter"/>
              </a:rPr>
              <a:t>, mentre un impulso di circa</a:t>
            </a:r>
            <a:r>
              <a:rPr lang="en-US" sz="2087" i="true">
                <a:solidFill>
                  <a:srgbClr val="000000"/>
                </a:solidFill>
                <a:latin typeface="Inter Italics"/>
                <a:ea typeface="Inter Italics"/>
                <a:cs typeface="Inter Italics"/>
                <a:sym typeface="Inter Italics"/>
              </a:rPr>
              <a:t> 2 millisecondi</a:t>
            </a:r>
            <a:r>
              <a:rPr lang="en-US" sz="2087">
                <a:solidFill>
                  <a:srgbClr val="000000"/>
                </a:solidFill>
                <a:latin typeface="Inter"/>
                <a:ea typeface="Inter"/>
                <a:cs typeface="Inter"/>
                <a:sym typeface="Inter"/>
              </a:rPr>
              <a:t> lo porta </a:t>
            </a:r>
            <a:r>
              <a:rPr lang="en-US" sz="2087" i="true">
                <a:solidFill>
                  <a:srgbClr val="000000"/>
                </a:solidFill>
                <a:latin typeface="Inter Italics"/>
                <a:ea typeface="Inter Italics"/>
                <a:cs typeface="Inter Italics"/>
                <a:sym typeface="Inter Italics"/>
              </a:rPr>
              <a:t>all’altro estremo</a:t>
            </a:r>
            <a:r>
              <a:rPr lang="en-US" sz="2087">
                <a:solidFill>
                  <a:srgbClr val="000000"/>
                </a:solidFill>
                <a:latin typeface="Inter"/>
                <a:ea typeface="Inter"/>
                <a:cs typeface="Inter"/>
                <a:sym typeface="Inter"/>
              </a:rPr>
              <a:t> della rotazione.</a:t>
            </a:r>
          </a:p>
          <a:p>
            <a:pPr algn="l">
              <a:lnSpc>
                <a:spcPts val="2922"/>
              </a:lnSpc>
            </a:pPr>
            <a:r>
              <a:rPr lang="en-US" sz="2087">
                <a:solidFill>
                  <a:srgbClr val="000000"/>
                </a:solidFill>
                <a:latin typeface="Inter"/>
                <a:ea typeface="Inter"/>
                <a:cs typeface="Inter"/>
                <a:sym typeface="Inter"/>
              </a:rPr>
              <a:t>Nel programma il </a:t>
            </a:r>
            <a:r>
              <a:rPr lang="en-US" sz="2087" b="true">
                <a:solidFill>
                  <a:srgbClr val="000000"/>
                </a:solidFill>
                <a:latin typeface="Inter Bold"/>
                <a:ea typeface="Inter Bold"/>
                <a:cs typeface="Inter Bold"/>
                <a:sym typeface="Inter Bold"/>
              </a:rPr>
              <a:t>Timer1 </a:t>
            </a:r>
            <a:r>
              <a:rPr lang="en-US" sz="2087">
                <a:solidFill>
                  <a:srgbClr val="000000"/>
                </a:solidFill>
                <a:latin typeface="Inter"/>
                <a:ea typeface="Inter"/>
                <a:cs typeface="Inter"/>
                <a:sym typeface="Inter"/>
              </a:rPr>
              <a:t>è configurato con un </a:t>
            </a:r>
            <a:r>
              <a:rPr lang="en-US" sz="2087" i="true">
                <a:solidFill>
                  <a:srgbClr val="000000"/>
                </a:solidFill>
                <a:latin typeface="Inter Italics"/>
                <a:ea typeface="Inter Italics"/>
                <a:cs typeface="Inter Italics"/>
                <a:sym typeface="Inter Italics"/>
              </a:rPr>
              <a:t>prescaler </a:t>
            </a:r>
            <a:r>
              <a:rPr lang="en-US" sz="2087">
                <a:solidFill>
                  <a:srgbClr val="000000"/>
                </a:solidFill>
                <a:latin typeface="Inter"/>
                <a:ea typeface="Inter"/>
                <a:cs typeface="Inter"/>
                <a:sym typeface="Inter"/>
              </a:rPr>
              <a:t>che divide il clock principale fino a ottenere un timer che conta a 1 MHz, quindi ogni tick corrisponde a 1 microsecondo. Il periodo del timer è impostato a 20000, che corrisponde a 20000 microsecondi, cioè ai 20 millisecondi necessari per ottenere i 50 Hz richiesti dal servo. Questo permette di controllare la durata dell’impulso semplicemente scrivendo nel registro di comparazione (</a:t>
            </a:r>
            <a:r>
              <a:rPr lang="en-US" sz="2087" b="true">
                <a:solidFill>
                  <a:srgbClr val="000000"/>
                </a:solidFill>
                <a:latin typeface="Inter Bold"/>
                <a:ea typeface="Inter Bold"/>
                <a:cs typeface="Inter Bold"/>
                <a:sym typeface="Inter Bold"/>
              </a:rPr>
              <a:t>CCR1</a:t>
            </a:r>
            <a:r>
              <a:rPr lang="en-US" sz="2087">
                <a:solidFill>
                  <a:srgbClr val="000000"/>
                </a:solidFill>
                <a:latin typeface="Inter"/>
                <a:ea typeface="Inter"/>
                <a:cs typeface="Inter"/>
                <a:sym typeface="Inter"/>
              </a:rPr>
              <a:t>) il valore corrispondente in microsecondi. Ad esempio, impostando 1000 si ottiene un impulso di 1 ms, 1500 produce un impulso di 1.5 ms, e così via.</a:t>
            </a:r>
          </a:p>
          <a:p>
            <a:pPr algn="l">
              <a:lnSpc>
                <a:spcPts val="2922"/>
              </a:lnSpc>
              <a:spcBef>
                <a:spcPct val="0"/>
              </a:spcBef>
            </a:pPr>
            <a:r>
              <a:rPr lang="en-US" sz="2087">
                <a:solidFill>
                  <a:srgbClr val="000000"/>
                </a:solidFill>
                <a:latin typeface="Inter"/>
                <a:ea typeface="Inter"/>
                <a:cs typeface="Inter"/>
                <a:sym typeface="Inter"/>
              </a:rPr>
              <a:t>La funzione </a:t>
            </a:r>
            <a:r>
              <a:rPr lang="en-US" b="true" sz="2087">
                <a:solidFill>
                  <a:srgbClr val="000000"/>
                </a:solidFill>
                <a:latin typeface="Inter Bold"/>
                <a:ea typeface="Inter Bold"/>
                <a:cs typeface="Inter Bold"/>
                <a:sym typeface="Inter Bold"/>
              </a:rPr>
              <a:t>Servo_Move()</a:t>
            </a:r>
            <a:r>
              <a:rPr lang="en-US" sz="2087">
                <a:solidFill>
                  <a:srgbClr val="000000"/>
                </a:solidFill>
                <a:latin typeface="Inter"/>
                <a:ea typeface="Inter"/>
                <a:cs typeface="Inter"/>
                <a:sym typeface="Inter"/>
              </a:rPr>
              <a:t> modifica direttamente questo valore e quindi </a:t>
            </a:r>
            <a:r>
              <a:rPr lang="en-US" sz="2087" i="true">
                <a:solidFill>
                  <a:srgbClr val="000000"/>
                </a:solidFill>
                <a:latin typeface="Inter Italics"/>
                <a:ea typeface="Inter Italics"/>
                <a:cs typeface="Inter Italics"/>
                <a:sym typeface="Inter Italics"/>
              </a:rPr>
              <a:t>varia la posizione del servo</a:t>
            </a:r>
            <a:r>
              <a:rPr lang="en-US" sz="2087">
                <a:solidFill>
                  <a:srgbClr val="000000"/>
                </a:solidFill>
                <a:latin typeface="Inter"/>
                <a:ea typeface="Inter"/>
                <a:cs typeface="Inter"/>
                <a:sym typeface="Inter"/>
              </a:rPr>
              <a:t>. Di conseguenza, il controllo del servo si riduce a scegliere il valore numerico che rappresenta la durata dell’impulso desiderata, mantenendo il movimento preciso e stabile.</a:t>
            </a:r>
          </a:p>
          <a:p>
            <a:pPr algn="just">
              <a:lnSpc>
                <a:spcPts val="2922"/>
              </a:lnSpc>
              <a:spcBef>
                <a:spcPct val="0"/>
              </a:spcBef>
            </a:pPr>
          </a:p>
        </p:txBody>
      </p:sp>
      <p:grpSp>
        <p:nvGrpSpPr>
          <p:cNvPr name="Group 18" id="18"/>
          <p:cNvGrpSpPr/>
          <p:nvPr/>
        </p:nvGrpSpPr>
        <p:grpSpPr>
          <a:xfrm rot="0">
            <a:off x="14428430" y="7862748"/>
            <a:ext cx="7719139" cy="771913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21" id="21"/>
          <p:cNvSpPr txBox="true"/>
          <p:nvPr/>
        </p:nvSpPr>
        <p:spPr>
          <a:xfrm rot="0">
            <a:off x="2720055" y="827405"/>
            <a:ext cx="12847889" cy="943610"/>
          </a:xfrm>
          <a:prstGeom prst="rect">
            <a:avLst/>
          </a:prstGeom>
        </p:spPr>
        <p:txBody>
          <a:bodyPr anchor="t" rtlCol="false" tIns="0" lIns="0" bIns="0" rIns="0">
            <a:spAutoFit/>
          </a:bodyPr>
          <a:lstStyle/>
          <a:p>
            <a:pPr algn="ctr">
              <a:lnSpc>
                <a:spcPts val="7840"/>
              </a:lnSpc>
              <a:spcBef>
                <a:spcPct val="0"/>
              </a:spcBef>
            </a:pPr>
            <a:r>
              <a:rPr lang="en-US" b="true" sz="5600">
                <a:solidFill>
                  <a:srgbClr val="000000"/>
                </a:solidFill>
                <a:latin typeface="Red Hat Display Bold"/>
                <a:ea typeface="Red Hat Display Bold"/>
                <a:cs typeface="Red Hat Display Bold"/>
                <a:sym typeface="Red Hat Display Bold"/>
              </a:rPr>
              <a:t>SEGNALE PWM CONTROLLO SERVO</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12</a:t>
            </a:r>
          </a:p>
        </p:txBody>
      </p:sp>
      <p:sp>
        <p:nvSpPr>
          <p:cNvPr name="TextBox 3" id="3"/>
          <p:cNvSpPr txBox="true"/>
          <p:nvPr/>
        </p:nvSpPr>
        <p:spPr>
          <a:xfrm rot="0">
            <a:off x="2318610" y="541165"/>
            <a:ext cx="13650780" cy="1934210"/>
          </a:xfrm>
          <a:prstGeom prst="rect">
            <a:avLst/>
          </a:prstGeom>
        </p:spPr>
        <p:txBody>
          <a:bodyPr anchor="t" rtlCol="false" tIns="0" lIns="0" bIns="0" rIns="0">
            <a:spAutoFit/>
          </a:bodyPr>
          <a:lstStyle/>
          <a:p>
            <a:pPr algn="ctr">
              <a:lnSpc>
                <a:spcPts val="7840"/>
              </a:lnSpc>
              <a:spcBef>
                <a:spcPct val="0"/>
              </a:spcBef>
            </a:pPr>
            <a:r>
              <a:rPr lang="en-US" b="true" sz="5600">
                <a:solidFill>
                  <a:srgbClr val="000000"/>
                </a:solidFill>
                <a:latin typeface="Red Hat Display Bold"/>
                <a:ea typeface="Red Hat Display Bold"/>
                <a:cs typeface="Red Hat Display Bold"/>
                <a:sym typeface="Red Hat Display Bold"/>
              </a:rPr>
              <a:t>IMPLEMENTAZIONE DEL MECCANISMO DELLE INTERRUZIONI</a:t>
            </a:r>
          </a:p>
        </p:txBody>
      </p:sp>
      <p:sp>
        <p:nvSpPr>
          <p:cNvPr name="TextBox 4" id="4"/>
          <p:cNvSpPr txBox="true"/>
          <p:nvPr/>
        </p:nvSpPr>
        <p:spPr>
          <a:xfrm rot="0">
            <a:off x="1615626" y="2646335"/>
            <a:ext cx="15056748" cy="6278387"/>
          </a:xfrm>
          <a:prstGeom prst="rect">
            <a:avLst/>
          </a:prstGeom>
        </p:spPr>
        <p:txBody>
          <a:bodyPr anchor="t" rtlCol="false" tIns="0" lIns="0" bIns="0" rIns="0">
            <a:spAutoFit/>
          </a:bodyPr>
          <a:lstStyle/>
          <a:p>
            <a:pPr algn="just">
              <a:lnSpc>
                <a:spcPts val="2547"/>
              </a:lnSpc>
            </a:pPr>
            <a:r>
              <a:rPr lang="en-US" sz="1819">
                <a:solidFill>
                  <a:srgbClr val="000000"/>
                </a:solidFill>
                <a:latin typeface="Inter"/>
                <a:ea typeface="Inter"/>
                <a:cs typeface="Inter"/>
                <a:sym typeface="Inter"/>
              </a:rPr>
              <a:t>Il sistema è progettato per gestire eventi in modo efficiente tramite l'uso di </a:t>
            </a:r>
            <a:r>
              <a:rPr lang="en-US" sz="1819" b="true">
                <a:solidFill>
                  <a:srgbClr val="000000"/>
                </a:solidFill>
                <a:latin typeface="Inter Bold"/>
                <a:ea typeface="Inter Bold"/>
                <a:cs typeface="Inter Bold"/>
                <a:sym typeface="Inter Bold"/>
              </a:rPr>
              <a:t>interruzioni</a:t>
            </a:r>
            <a:r>
              <a:rPr lang="en-US" sz="1819">
                <a:solidFill>
                  <a:srgbClr val="000000"/>
                </a:solidFill>
                <a:latin typeface="Inter"/>
                <a:ea typeface="Inter"/>
                <a:cs typeface="Inter"/>
                <a:sym typeface="Inter"/>
              </a:rPr>
              <a:t>, evitando attese attive e migliorando le prestazioni del microcontrollore.</a:t>
            </a:r>
          </a:p>
          <a:p>
            <a:pPr algn="just" marL="392807" indent="-196404" lvl="1">
              <a:lnSpc>
                <a:spcPts val="2547"/>
              </a:lnSpc>
              <a:buAutoNum type="arabicPeriod" startAt="1"/>
            </a:pPr>
            <a:r>
              <a:rPr lang="en-US" sz="1819">
                <a:solidFill>
                  <a:srgbClr val="000000"/>
                </a:solidFill>
                <a:latin typeface="Inter"/>
                <a:ea typeface="Inter"/>
                <a:cs typeface="Inter"/>
                <a:sym typeface="Inter"/>
              </a:rPr>
              <a:t>Ricezione </a:t>
            </a:r>
            <a:r>
              <a:rPr lang="en-US" b="true" sz="1819">
                <a:solidFill>
                  <a:srgbClr val="000000"/>
                </a:solidFill>
                <a:latin typeface="Inter Bold"/>
                <a:ea typeface="Inter Bold"/>
                <a:cs typeface="Inter Bold"/>
                <a:sym typeface="Inter Bold"/>
              </a:rPr>
              <a:t>Bluetooth </a:t>
            </a:r>
            <a:r>
              <a:rPr lang="en-US" sz="1819">
                <a:solidFill>
                  <a:srgbClr val="000000"/>
                </a:solidFill>
                <a:latin typeface="Inter"/>
                <a:ea typeface="Inter"/>
                <a:cs typeface="Inter"/>
                <a:sym typeface="Inter"/>
              </a:rPr>
              <a:t>tramite UART</a:t>
            </a:r>
          </a:p>
          <a:p>
            <a:pPr algn="just" marL="785615" indent="-261872" lvl="2">
              <a:lnSpc>
                <a:spcPts val="2547"/>
              </a:lnSpc>
              <a:buFont typeface="Arial"/>
              <a:buChar char="⚬"/>
            </a:pPr>
            <a:r>
              <a:rPr lang="en-US" sz="1819">
                <a:solidFill>
                  <a:srgbClr val="000000"/>
                </a:solidFill>
                <a:latin typeface="Inter"/>
                <a:ea typeface="Inter"/>
                <a:cs typeface="Inter"/>
                <a:sym typeface="Inter"/>
              </a:rPr>
              <a:t>La comunicazione Bluetooth è gestita tramite la </a:t>
            </a:r>
            <a:r>
              <a:rPr lang="en-US" sz="1819" i="true">
                <a:solidFill>
                  <a:srgbClr val="000000"/>
                </a:solidFill>
                <a:latin typeface="Inter Italics"/>
                <a:ea typeface="Inter Italics"/>
                <a:cs typeface="Inter Italics"/>
                <a:sym typeface="Inter Italics"/>
              </a:rPr>
              <a:t>ISR </a:t>
            </a:r>
            <a:r>
              <a:rPr lang="en-US" b="true" sz="1819">
                <a:solidFill>
                  <a:srgbClr val="000000"/>
                </a:solidFill>
                <a:latin typeface="Inter Bold"/>
                <a:ea typeface="Inter Bold"/>
                <a:cs typeface="Inter Bold"/>
                <a:sym typeface="Inter Bold"/>
              </a:rPr>
              <a:t>HAL_UART_RxCpltCallback()</a:t>
            </a:r>
            <a:r>
              <a:rPr lang="en-US" sz="1819">
                <a:solidFill>
                  <a:srgbClr val="000000"/>
                </a:solidFill>
                <a:latin typeface="Inter"/>
                <a:ea typeface="Inter"/>
                <a:cs typeface="Inter"/>
                <a:sym typeface="Inter"/>
              </a:rPr>
              <a:t> per ricevere i comandi.</a:t>
            </a:r>
          </a:p>
          <a:p>
            <a:pPr algn="just" marL="785615" indent="-261872" lvl="2">
              <a:lnSpc>
                <a:spcPts val="2547"/>
              </a:lnSpc>
              <a:buFont typeface="Arial"/>
              <a:buChar char="⚬"/>
            </a:pPr>
            <a:r>
              <a:rPr lang="en-US" sz="1819">
                <a:solidFill>
                  <a:srgbClr val="000000"/>
                </a:solidFill>
                <a:latin typeface="Inter"/>
                <a:ea typeface="Inter"/>
                <a:cs typeface="Inter"/>
                <a:sym typeface="Inter"/>
              </a:rPr>
              <a:t>Quando arriva un comando via Bluetooth (ad esempio "Access"), l'interruzione gestisce il comando e cambia lo stato del sistema.</a:t>
            </a:r>
          </a:p>
          <a:p>
            <a:pPr algn="just" marL="392807" indent="-196404" lvl="1">
              <a:lnSpc>
                <a:spcPts val="2547"/>
              </a:lnSpc>
              <a:buAutoNum type="arabicPeriod" startAt="1"/>
            </a:pPr>
            <a:r>
              <a:rPr lang="en-US" sz="1819">
                <a:solidFill>
                  <a:srgbClr val="000000"/>
                </a:solidFill>
                <a:latin typeface="Inter"/>
                <a:ea typeface="Inter"/>
                <a:cs typeface="Inter"/>
                <a:sym typeface="Inter"/>
              </a:rPr>
              <a:t>Riconoscimento Facciale tramite UART (</a:t>
            </a:r>
            <a:r>
              <a:rPr lang="en-US" b="true" sz="1819">
                <a:solidFill>
                  <a:srgbClr val="000000"/>
                </a:solidFill>
                <a:latin typeface="Inter Bold"/>
                <a:ea typeface="Inter Bold"/>
                <a:cs typeface="Inter Bold"/>
                <a:sym typeface="Inter Bold"/>
              </a:rPr>
              <a:t>ESP32-CAM</a:t>
            </a:r>
            <a:r>
              <a:rPr lang="en-US" sz="1819">
                <a:solidFill>
                  <a:srgbClr val="000000"/>
                </a:solidFill>
                <a:latin typeface="Inter"/>
                <a:ea typeface="Inter"/>
                <a:cs typeface="Inter"/>
                <a:sym typeface="Inter"/>
              </a:rPr>
              <a:t>)</a:t>
            </a:r>
          </a:p>
          <a:p>
            <a:pPr algn="just" marL="785615" indent="-261872" lvl="2">
              <a:lnSpc>
                <a:spcPts val="2547"/>
              </a:lnSpc>
              <a:buFont typeface="Arial"/>
              <a:buChar char="⚬"/>
            </a:pPr>
            <a:r>
              <a:rPr lang="en-US" sz="1819">
                <a:solidFill>
                  <a:srgbClr val="000000"/>
                </a:solidFill>
                <a:latin typeface="Inter"/>
                <a:ea typeface="Inter"/>
                <a:cs typeface="Inter"/>
                <a:sym typeface="Inter"/>
              </a:rPr>
              <a:t>La comunicazione con la ESP32-CAM avviene tramite UART e la stessa interruzione </a:t>
            </a:r>
            <a:r>
              <a:rPr lang="en-US" b="true" sz="1819">
                <a:solidFill>
                  <a:srgbClr val="000000"/>
                </a:solidFill>
                <a:latin typeface="Inter Bold"/>
                <a:ea typeface="Inter Bold"/>
                <a:cs typeface="Inter Bold"/>
                <a:sym typeface="Inter Bold"/>
              </a:rPr>
              <a:t>HAL_UART_RxCpltCallback()</a:t>
            </a:r>
            <a:r>
              <a:rPr lang="en-US" sz="1819">
                <a:solidFill>
                  <a:srgbClr val="000000"/>
                </a:solidFill>
                <a:latin typeface="Inter"/>
                <a:ea typeface="Inter"/>
                <a:cs typeface="Inter"/>
                <a:sym typeface="Inter"/>
              </a:rPr>
              <a:t> gestisce i caratteri ricevuti ('Y' o 'N') che indicano se il riconoscimento facciale è riuscito o meno.</a:t>
            </a:r>
          </a:p>
          <a:p>
            <a:pPr algn="just" marL="785615" indent="-261872" lvl="2">
              <a:lnSpc>
                <a:spcPts val="2547"/>
              </a:lnSpc>
              <a:buFont typeface="Arial"/>
              <a:buChar char="⚬"/>
            </a:pPr>
            <a:r>
              <a:rPr lang="en-US" sz="1819">
                <a:solidFill>
                  <a:srgbClr val="000000"/>
                </a:solidFill>
                <a:latin typeface="Inter"/>
                <a:ea typeface="Inter"/>
                <a:cs typeface="Inter"/>
                <a:sym typeface="Inter"/>
              </a:rPr>
              <a:t>A seconda della risposta (ad esempio, "Access Granted" o "Face Not Recognized"), il sistema passa a uno stato successivo.</a:t>
            </a:r>
          </a:p>
          <a:p>
            <a:pPr algn="just" marL="392807" indent="-196404" lvl="1">
              <a:lnSpc>
                <a:spcPts val="2547"/>
              </a:lnSpc>
              <a:buAutoNum type="arabicPeriod" startAt="1"/>
            </a:pPr>
            <a:r>
              <a:rPr lang="en-US" sz="1819">
                <a:solidFill>
                  <a:srgbClr val="000000"/>
                </a:solidFill>
                <a:latin typeface="Inter"/>
                <a:ea typeface="Inter"/>
                <a:cs typeface="Inter"/>
                <a:sym typeface="Inter"/>
              </a:rPr>
              <a:t>Controllo del </a:t>
            </a:r>
            <a:r>
              <a:rPr lang="en-US" b="true" sz="1819">
                <a:solidFill>
                  <a:srgbClr val="000000"/>
                </a:solidFill>
                <a:latin typeface="Inter Bold"/>
                <a:ea typeface="Inter Bold"/>
                <a:cs typeface="Inter Bold"/>
                <a:sym typeface="Inter Bold"/>
              </a:rPr>
              <a:t>Servo</a:t>
            </a:r>
          </a:p>
          <a:p>
            <a:pPr algn="just" marL="785615" indent="-261872" lvl="2">
              <a:lnSpc>
                <a:spcPts val="2547"/>
              </a:lnSpc>
              <a:buFont typeface="Arial"/>
              <a:buChar char="⚬"/>
            </a:pPr>
            <a:r>
              <a:rPr lang="en-US" sz="1819">
                <a:solidFill>
                  <a:srgbClr val="000000"/>
                </a:solidFill>
                <a:latin typeface="Inter"/>
                <a:ea typeface="Inter"/>
                <a:cs typeface="Inter"/>
                <a:sym typeface="Inter"/>
              </a:rPr>
              <a:t>Quando un comando di accesso è valido (PIN o riconoscimento facciale), il servo viene mosso tramite l'uso di PWM, e il movimento viene gestito tramite un timer con un controllo temporizzato.</a:t>
            </a:r>
          </a:p>
          <a:p>
            <a:pPr algn="just" marL="392807" indent="-196404" lvl="1">
              <a:lnSpc>
                <a:spcPts val="2547"/>
              </a:lnSpc>
              <a:buAutoNum type="arabicPeriod" startAt="1"/>
            </a:pPr>
            <a:r>
              <a:rPr lang="en-US" b="true" sz="1819">
                <a:solidFill>
                  <a:srgbClr val="000000"/>
                </a:solidFill>
                <a:latin typeface="Inter Bold"/>
                <a:ea typeface="Inter Bold"/>
                <a:cs typeface="Inter Bold"/>
                <a:sym typeface="Inter Bold"/>
              </a:rPr>
              <a:t>Lockout </a:t>
            </a:r>
            <a:r>
              <a:rPr lang="en-US" sz="1819">
                <a:solidFill>
                  <a:srgbClr val="000000"/>
                </a:solidFill>
                <a:latin typeface="Inter"/>
                <a:ea typeface="Inter"/>
                <a:cs typeface="Inter"/>
                <a:sym typeface="Inter"/>
              </a:rPr>
              <a:t>e Gestione del Tempo</a:t>
            </a:r>
          </a:p>
          <a:p>
            <a:pPr algn="just" marL="785615" indent="-261872" lvl="2">
              <a:lnSpc>
                <a:spcPts val="2547"/>
              </a:lnSpc>
              <a:buFont typeface="Arial"/>
              <a:buChar char="⚬"/>
            </a:pPr>
            <a:r>
              <a:rPr lang="en-US" sz="1819">
                <a:solidFill>
                  <a:srgbClr val="000000"/>
                </a:solidFill>
                <a:latin typeface="Inter"/>
                <a:ea typeface="Inter"/>
                <a:cs typeface="Inter"/>
                <a:sym typeface="Inter"/>
              </a:rPr>
              <a:t>In caso di accesso negato, viene avviato un timer di lockout (10 secondi), gestito dalla funzione principale (while(1)), che impedisce ulteriori tentativi di accesso fino al termine del lockout.</a:t>
            </a:r>
          </a:p>
          <a:p>
            <a:pPr algn="just" marL="785615" indent="-261872" lvl="2">
              <a:lnSpc>
                <a:spcPts val="2547"/>
              </a:lnSpc>
              <a:buFont typeface="Arial"/>
              <a:buChar char="⚬"/>
            </a:pPr>
            <a:r>
              <a:rPr lang="en-US" sz="1819">
                <a:solidFill>
                  <a:srgbClr val="000000"/>
                </a:solidFill>
                <a:latin typeface="Inter"/>
                <a:ea typeface="Inter"/>
                <a:cs typeface="Inter"/>
                <a:sym typeface="Inter"/>
              </a:rPr>
              <a:t>Il sistema esegue il controllo del tempo (</a:t>
            </a:r>
            <a:r>
              <a:rPr lang="en-US" sz="1819" i="true">
                <a:solidFill>
                  <a:srgbClr val="000000"/>
                </a:solidFill>
                <a:latin typeface="Inter Italics"/>
                <a:ea typeface="Inter Italics"/>
                <a:cs typeface="Inter Italics"/>
                <a:sym typeface="Inter Italics"/>
              </a:rPr>
              <a:t>HAL_GetTick()</a:t>
            </a:r>
            <a:r>
              <a:rPr lang="en-US" sz="1819">
                <a:solidFill>
                  <a:srgbClr val="000000"/>
                </a:solidFill>
                <a:latin typeface="Inter"/>
                <a:ea typeface="Inter"/>
                <a:cs typeface="Inter"/>
                <a:sym typeface="Inter"/>
              </a:rPr>
              <a:t>) e ripristina lo stato di accesso al termine del periodo di blocco.</a:t>
            </a:r>
          </a:p>
          <a:p>
            <a:pPr algn="just" marL="392807" indent="-196404" lvl="1">
              <a:lnSpc>
                <a:spcPts val="2547"/>
              </a:lnSpc>
              <a:buAutoNum type="arabicPeriod" startAt="1"/>
            </a:pPr>
            <a:r>
              <a:rPr lang="en-US" b="true" sz="1819">
                <a:solidFill>
                  <a:srgbClr val="000000"/>
                </a:solidFill>
                <a:latin typeface="Inter Bold"/>
                <a:ea typeface="Inter Bold"/>
                <a:cs typeface="Inter Bold"/>
                <a:sym typeface="Inter Bold"/>
              </a:rPr>
              <a:t>Riattivazione </a:t>
            </a:r>
            <a:r>
              <a:rPr lang="en-US" sz="1819">
                <a:solidFill>
                  <a:srgbClr val="000000"/>
                </a:solidFill>
                <a:latin typeface="Inter"/>
                <a:ea typeface="Inter"/>
                <a:cs typeface="Inter"/>
                <a:sym typeface="Inter"/>
              </a:rPr>
              <a:t>del Ricevimento dei Dati</a:t>
            </a:r>
          </a:p>
          <a:p>
            <a:pPr algn="just" marL="785615" indent="-261872" lvl="2">
              <a:lnSpc>
                <a:spcPts val="2547"/>
              </a:lnSpc>
              <a:spcBef>
                <a:spcPct val="0"/>
              </a:spcBef>
              <a:buFont typeface="Arial"/>
              <a:buChar char="⚬"/>
            </a:pPr>
            <a:r>
              <a:rPr lang="en-US" sz="1819">
                <a:solidFill>
                  <a:srgbClr val="000000"/>
                </a:solidFill>
                <a:latin typeface="Inter"/>
                <a:ea typeface="Inter"/>
                <a:cs typeface="Inter"/>
                <a:sym typeface="Inter"/>
              </a:rPr>
              <a:t>Ogni volta che un byte viene ricevuto (sia via Bluetooth che dalla ESP32-CAM), viene riavviata la ricezione dell'interruzione per garantire una comunicazione continua e senza interruzioni.</a:t>
            </a:r>
          </a:p>
          <a:p>
            <a:pPr algn="just">
              <a:lnSpc>
                <a:spcPts val="2547"/>
              </a:lnSpc>
              <a:spcBef>
                <a:spcPct val="0"/>
              </a:spcBef>
            </a:pPr>
          </a:p>
        </p:txBody>
      </p:sp>
      <p:grpSp>
        <p:nvGrpSpPr>
          <p:cNvPr name="Group 5" id="5"/>
          <p:cNvGrpSpPr/>
          <p:nvPr/>
        </p:nvGrpSpPr>
        <p:grpSpPr>
          <a:xfrm rot="0">
            <a:off x="16399226" y="8924722"/>
            <a:ext cx="860074" cy="333578"/>
            <a:chOff x="0" y="0"/>
            <a:chExt cx="1146765" cy="444771"/>
          </a:xfrm>
        </p:grpSpPr>
        <p:grpSp>
          <p:nvGrpSpPr>
            <p:cNvPr name="Group 6" id="6"/>
            <p:cNvGrpSpPr/>
            <p:nvPr/>
          </p:nvGrpSpPr>
          <p:grpSpPr>
            <a:xfrm rot="0">
              <a:off x="0"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9" id="9"/>
            <p:cNvGrpSpPr/>
            <p:nvPr/>
          </p:nvGrpSpPr>
          <p:grpSpPr>
            <a:xfrm rot="0">
              <a:off x="701994" y="0"/>
              <a:ext cx="444771" cy="44477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2" id="12"/>
          <p:cNvGrpSpPr/>
          <p:nvPr/>
        </p:nvGrpSpPr>
        <p:grpSpPr>
          <a:xfrm rot="0">
            <a:off x="1030217" y="1013257"/>
            <a:ext cx="860074" cy="333578"/>
            <a:chOff x="0" y="0"/>
            <a:chExt cx="1146765" cy="444771"/>
          </a:xfrm>
        </p:grpSpPr>
        <p:grpSp>
          <p:nvGrpSpPr>
            <p:cNvPr name="Group 13" id="13"/>
            <p:cNvGrpSpPr/>
            <p:nvPr/>
          </p:nvGrpSpPr>
          <p:grpSpPr>
            <a:xfrm rot="0">
              <a:off x="0" y="0"/>
              <a:ext cx="444771" cy="44477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6" id="16"/>
            <p:cNvGrpSpPr/>
            <p:nvPr/>
          </p:nvGrpSpPr>
          <p:grpSpPr>
            <a:xfrm rot="0">
              <a:off x="701994" y="0"/>
              <a:ext cx="444771" cy="444771"/>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9" id="19"/>
          <p:cNvGrpSpPr/>
          <p:nvPr/>
        </p:nvGrpSpPr>
        <p:grpSpPr>
          <a:xfrm rot="0">
            <a:off x="-3859570" y="7904705"/>
            <a:ext cx="7719139" cy="7719139"/>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010957" y="2267516"/>
            <a:ext cx="7987254" cy="1193803"/>
          </a:xfrm>
          <a:prstGeom prst="rect">
            <a:avLst/>
          </a:prstGeom>
        </p:spPr>
        <p:txBody>
          <a:bodyPr anchor="t" rtlCol="false" tIns="0" lIns="0" bIns="0" rIns="0">
            <a:spAutoFit/>
          </a:bodyPr>
          <a:lstStyle/>
          <a:p>
            <a:pPr algn="just">
              <a:lnSpc>
                <a:spcPts val="9799"/>
              </a:lnSpc>
              <a:spcBef>
                <a:spcPct val="0"/>
              </a:spcBef>
            </a:pPr>
          </a:p>
        </p:txBody>
      </p:sp>
      <p:grpSp>
        <p:nvGrpSpPr>
          <p:cNvPr name="Group 3" id="3"/>
          <p:cNvGrpSpPr/>
          <p:nvPr/>
        </p:nvGrpSpPr>
        <p:grpSpPr>
          <a:xfrm rot="0">
            <a:off x="1030217" y="1013257"/>
            <a:ext cx="860074" cy="333578"/>
            <a:chOff x="0" y="0"/>
            <a:chExt cx="1146765" cy="444771"/>
          </a:xfrm>
        </p:grpSpPr>
        <p:grpSp>
          <p:nvGrpSpPr>
            <p:cNvPr name="Group 4" id="4"/>
            <p:cNvGrpSpPr/>
            <p:nvPr/>
          </p:nvGrpSpPr>
          <p:grpSpPr>
            <a:xfrm rot="0">
              <a:off x="0" y="0"/>
              <a:ext cx="444771" cy="44477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7" id="7"/>
            <p:cNvGrpSpPr/>
            <p:nvPr/>
          </p:nvGrpSpPr>
          <p:grpSpPr>
            <a:xfrm rot="0">
              <a:off x="701994" y="0"/>
              <a:ext cx="444771" cy="444771"/>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14428430" y="7862748"/>
            <a:ext cx="7719139" cy="771913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3" id="13"/>
          <p:cNvSpPr/>
          <p:nvPr/>
        </p:nvSpPr>
        <p:spPr>
          <a:xfrm flipH="false" flipV="false" rot="0">
            <a:off x="8507583" y="1013257"/>
            <a:ext cx="7169538" cy="8686173"/>
          </a:xfrm>
          <a:custGeom>
            <a:avLst/>
            <a:gdLst/>
            <a:ahLst/>
            <a:cxnLst/>
            <a:rect r="r" b="b" t="t" l="l"/>
            <a:pathLst>
              <a:path h="8686173" w="7169538">
                <a:moveTo>
                  <a:pt x="0" y="0"/>
                </a:moveTo>
                <a:lnTo>
                  <a:pt x="7169538" y="0"/>
                </a:lnTo>
                <a:lnTo>
                  <a:pt x="7169538" y="8686173"/>
                </a:lnTo>
                <a:lnTo>
                  <a:pt x="0" y="8686173"/>
                </a:lnTo>
                <a:lnTo>
                  <a:pt x="0" y="0"/>
                </a:lnTo>
                <a:close/>
              </a:path>
            </a:pathLst>
          </a:custGeom>
          <a:blipFill>
            <a:blip r:embed="rId2"/>
            <a:stretch>
              <a:fillRect l="0" t="0" r="-859" b="0"/>
            </a:stretch>
          </a:blipFill>
        </p:spPr>
      </p:sp>
      <p:sp>
        <p:nvSpPr>
          <p:cNvPr name="Freeform 14" id="14"/>
          <p:cNvSpPr/>
          <p:nvPr/>
        </p:nvSpPr>
        <p:spPr>
          <a:xfrm flipH="false" flipV="false" rot="0">
            <a:off x="3332777" y="4641112"/>
            <a:ext cx="2490596" cy="2404557"/>
          </a:xfrm>
          <a:custGeom>
            <a:avLst/>
            <a:gdLst/>
            <a:ahLst/>
            <a:cxnLst/>
            <a:rect r="r" b="b" t="t" l="l"/>
            <a:pathLst>
              <a:path h="2404557" w="2490596">
                <a:moveTo>
                  <a:pt x="0" y="0"/>
                </a:moveTo>
                <a:lnTo>
                  <a:pt x="2490596" y="0"/>
                </a:lnTo>
                <a:lnTo>
                  <a:pt x="2490596" y="2404557"/>
                </a:lnTo>
                <a:lnTo>
                  <a:pt x="0" y="24045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5" id="15"/>
          <p:cNvSpPr txBox="true"/>
          <p:nvPr/>
        </p:nvSpPr>
        <p:spPr>
          <a:xfrm rot="0">
            <a:off x="1030217" y="1542804"/>
            <a:ext cx="7095716"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CONFIGURAZIONE STM32F303</a:t>
            </a:r>
          </a:p>
        </p:txBody>
      </p:sp>
      <p:sp>
        <p:nvSpPr>
          <p:cNvPr name="TextBox 16" id="16"/>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13</a:t>
            </a:r>
          </a:p>
        </p:txBody>
      </p:sp>
      <p:sp>
        <p:nvSpPr>
          <p:cNvPr name="TextBox 17" id="17"/>
          <p:cNvSpPr txBox="true"/>
          <p:nvPr/>
        </p:nvSpPr>
        <p:spPr>
          <a:xfrm rot="0">
            <a:off x="1030217" y="3554206"/>
            <a:ext cx="7095716" cy="669925"/>
          </a:xfrm>
          <a:prstGeom prst="rect">
            <a:avLst/>
          </a:prstGeom>
        </p:spPr>
        <p:txBody>
          <a:bodyPr anchor="t" rtlCol="false" tIns="0" lIns="0" bIns="0" rIns="0">
            <a:spAutoFit/>
          </a:bodyPr>
          <a:lstStyle/>
          <a:p>
            <a:pPr algn="ctr">
              <a:lnSpc>
                <a:spcPts val="5599"/>
              </a:lnSpc>
              <a:spcBef>
                <a:spcPct val="0"/>
              </a:spcBef>
            </a:pPr>
            <a:r>
              <a:rPr lang="en-US" sz="3999" spc="95">
                <a:solidFill>
                  <a:srgbClr val="000000"/>
                </a:solidFill>
                <a:latin typeface="Red Hat Display"/>
                <a:ea typeface="Red Hat Display"/>
                <a:cs typeface="Red Hat Display"/>
                <a:sym typeface="Red Hat Display"/>
              </a:rPr>
              <a:t>DICHIARAZIONI VARIABILI</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30217" y="1542804"/>
            <a:ext cx="7095716"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CONFIGURAZIONE STM32F303</a:t>
            </a:r>
          </a:p>
        </p:txBody>
      </p:sp>
      <p:sp>
        <p:nvSpPr>
          <p:cNvPr name="TextBox 3" id="3"/>
          <p:cNvSpPr txBox="true"/>
          <p:nvPr/>
        </p:nvSpPr>
        <p:spPr>
          <a:xfrm rot="0">
            <a:off x="9010957" y="2267516"/>
            <a:ext cx="7987254" cy="1193803"/>
          </a:xfrm>
          <a:prstGeom prst="rect">
            <a:avLst/>
          </a:prstGeom>
        </p:spPr>
        <p:txBody>
          <a:bodyPr anchor="t" rtlCol="false" tIns="0" lIns="0" bIns="0" rIns="0">
            <a:spAutoFit/>
          </a:bodyPr>
          <a:lstStyle/>
          <a:p>
            <a:pPr algn="just">
              <a:lnSpc>
                <a:spcPts val="9799"/>
              </a:lnSpc>
              <a:spcBef>
                <a:spcPct val="0"/>
              </a:spcBef>
            </a:pPr>
          </a:p>
        </p:txBody>
      </p:sp>
      <p:grpSp>
        <p:nvGrpSpPr>
          <p:cNvPr name="Group 4" id="4"/>
          <p:cNvGrpSpPr/>
          <p:nvPr/>
        </p:nvGrpSpPr>
        <p:grpSpPr>
          <a:xfrm rot="0">
            <a:off x="1030217" y="1013257"/>
            <a:ext cx="860074" cy="333578"/>
            <a:chOff x="0" y="0"/>
            <a:chExt cx="1146765" cy="444771"/>
          </a:xfrm>
        </p:grpSpPr>
        <p:grpSp>
          <p:nvGrpSpPr>
            <p:cNvPr name="Group 5" id="5"/>
            <p:cNvGrpSpPr/>
            <p:nvPr/>
          </p:nvGrpSpPr>
          <p:grpSpPr>
            <a:xfrm rot="0">
              <a:off x="0" y="0"/>
              <a:ext cx="444771" cy="44477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8" id="8"/>
            <p:cNvGrpSpPr/>
            <p:nvPr/>
          </p:nvGrpSpPr>
          <p:grpSpPr>
            <a:xfrm rot="0">
              <a:off x="701994" y="0"/>
              <a:ext cx="444771" cy="44477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TextBox 11" id="11"/>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14</a:t>
            </a:r>
          </a:p>
        </p:txBody>
      </p:sp>
      <p:sp>
        <p:nvSpPr>
          <p:cNvPr name="TextBox 12" id="12"/>
          <p:cNvSpPr txBox="true"/>
          <p:nvPr/>
        </p:nvSpPr>
        <p:spPr>
          <a:xfrm rot="0">
            <a:off x="1030217" y="3554206"/>
            <a:ext cx="7095716" cy="669925"/>
          </a:xfrm>
          <a:prstGeom prst="rect">
            <a:avLst/>
          </a:prstGeom>
        </p:spPr>
        <p:txBody>
          <a:bodyPr anchor="t" rtlCol="false" tIns="0" lIns="0" bIns="0" rIns="0">
            <a:spAutoFit/>
          </a:bodyPr>
          <a:lstStyle/>
          <a:p>
            <a:pPr algn="ctr">
              <a:lnSpc>
                <a:spcPts val="5599"/>
              </a:lnSpc>
              <a:spcBef>
                <a:spcPct val="0"/>
              </a:spcBef>
            </a:pPr>
            <a:r>
              <a:rPr lang="en-US" sz="3999" spc="95">
                <a:solidFill>
                  <a:srgbClr val="000000"/>
                </a:solidFill>
                <a:latin typeface="Red Hat Display"/>
                <a:ea typeface="Red Hat Display"/>
                <a:cs typeface="Red Hat Display"/>
                <a:sym typeface="Red Hat Display"/>
              </a:rPr>
              <a:t>MAIN</a:t>
            </a:r>
          </a:p>
        </p:txBody>
      </p:sp>
      <p:sp>
        <p:nvSpPr>
          <p:cNvPr name="Freeform 13" id="13"/>
          <p:cNvSpPr/>
          <p:nvPr/>
        </p:nvSpPr>
        <p:spPr>
          <a:xfrm flipH="false" flipV="false" rot="0">
            <a:off x="8126339" y="1013257"/>
            <a:ext cx="7739712" cy="8757807"/>
          </a:xfrm>
          <a:custGeom>
            <a:avLst/>
            <a:gdLst/>
            <a:ahLst/>
            <a:cxnLst/>
            <a:rect r="r" b="b" t="t" l="l"/>
            <a:pathLst>
              <a:path h="8757807" w="7739712">
                <a:moveTo>
                  <a:pt x="0" y="0"/>
                </a:moveTo>
                <a:lnTo>
                  <a:pt x="7739712" y="0"/>
                </a:lnTo>
                <a:lnTo>
                  <a:pt x="7739712" y="8757807"/>
                </a:lnTo>
                <a:lnTo>
                  <a:pt x="0" y="8757807"/>
                </a:lnTo>
                <a:lnTo>
                  <a:pt x="0" y="0"/>
                </a:lnTo>
                <a:close/>
              </a:path>
            </a:pathLst>
          </a:custGeom>
          <a:blipFill>
            <a:blip r:embed="rId2"/>
            <a:stretch>
              <a:fillRect l="0" t="0" r="0" b="0"/>
            </a:stretch>
          </a:blipFill>
        </p:spPr>
      </p:sp>
      <p:grpSp>
        <p:nvGrpSpPr>
          <p:cNvPr name="Group 14" id="14"/>
          <p:cNvGrpSpPr/>
          <p:nvPr/>
        </p:nvGrpSpPr>
        <p:grpSpPr>
          <a:xfrm rot="0">
            <a:off x="-3859570" y="7904705"/>
            <a:ext cx="7719139" cy="771913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7" id="17"/>
          <p:cNvSpPr/>
          <p:nvPr/>
        </p:nvSpPr>
        <p:spPr>
          <a:xfrm flipH="false" flipV="false" rot="0">
            <a:off x="3332777" y="4641112"/>
            <a:ext cx="2490596" cy="2404557"/>
          </a:xfrm>
          <a:custGeom>
            <a:avLst/>
            <a:gdLst/>
            <a:ahLst/>
            <a:cxnLst/>
            <a:rect r="r" b="b" t="t" l="l"/>
            <a:pathLst>
              <a:path h="2404557" w="2490596">
                <a:moveTo>
                  <a:pt x="0" y="0"/>
                </a:moveTo>
                <a:lnTo>
                  <a:pt x="2490596" y="0"/>
                </a:lnTo>
                <a:lnTo>
                  <a:pt x="2490596" y="2404557"/>
                </a:lnTo>
                <a:lnTo>
                  <a:pt x="0" y="24045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9" id="9"/>
          <p:cNvSpPr/>
          <p:nvPr/>
        </p:nvSpPr>
        <p:spPr>
          <a:xfrm flipH="false" flipV="false" rot="0">
            <a:off x="4582193" y="2803343"/>
            <a:ext cx="9123614" cy="6454957"/>
          </a:xfrm>
          <a:custGeom>
            <a:avLst/>
            <a:gdLst/>
            <a:ahLst/>
            <a:cxnLst/>
            <a:rect r="r" b="b" t="t" l="l"/>
            <a:pathLst>
              <a:path h="6454957" w="9123614">
                <a:moveTo>
                  <a:pt x="0" y="0"/>
                </a:moveTo>
                <a:lnTo>
                  <a:pt x="9123614" y="0"/>
                </a:lnTo>
                <a:lnTo>
                  <a:pt x="9123614" y="6454957"/>
                </a:lnTo>
                <a:lnTo>
                  <a:pt x="0" y="6454957"/>
                </a:lnTo>
                <a:lnTo>
                  <a:pt x="0" y="0"/>
                </a:lnTo>
                <a:close/>
              </a:path>
            </a:pathLst>
          </a:custGeom>
          <a:blipFill>
            <a:blip r:embed="rId2"/>
            <a:stretch>
              <a:fillRect l="0" t="0" r="0" b="0"/>
            </a:stretch>
          </a:blipFill>
        </p:spPr>
      </p:sp>
      <p:sp>
        <p:nvSpPr>
          <p:cNvPr name="TextBox 10" id="10"/>
          <p:cNvSpPr txBox="true"/>
          <p:nvPr/>
        </p:nvSpPr>
        <p:spPr>
          <a:xfrm rot="0">
            <a:off x="8999687" y="1813859"/>
            <a:ext cx="7987254" cy="1193803"/>
          </a:xfrm>
          <a:prstGeom prst="rect">
            <a:avLst/>
          </a:prstGeom>
        </p:spPr>
        <p:txBody>
          <a:bodyPr anchor="t" rtlCol="false" tIns="0" lIns="0" bIns="0" rIns="0">
            <a:spAutoFit/>
          </a:bodyPr>
          <a:lstStyle/>
          <a:p>
            <a:pPr algn="just">
              <a:lnSpc>
                <a:spcPts val="9799"/>
              </a:lnSpc>
              <a:spcBef>
                <a:spcPct val="0"/>
              </a:spcBef>
            </a:pPr>
          </a:p>
        </p:txBody>
      </p:sp>
      <p:sp>
        <p:nvSpPr>
          <p:cNvPr name="TextBox 11" id="11"/>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15</a:t>
            </a:r>
          </a:p>
        </p:txBody>
      </p:sp>
      <p:sp>
        <p:nvSpPr>
          <p:cNvPr name="TextBox 12" id="12"/>
          <p:cNvSpPr txBox="true"/>
          <p:nvPr/>
        </p:nvSpPr>
        <p:spPr>
          <a:xfrm rot="0">
            <a:off x="2318610" y="806595"/>
            <a:ext cx="13650780" cy="1668780"/>
          </a:xfrm>
          <a:prstGeom prst="rect">
            <a:avLst/>
          </a:prstGeom>
        </p:spPr>
        <p:txBody>
          <a:bodyPr anchor="t" rtlCol="false" tIns="0" lIns="0" bIns="0" rIns="0">
            <a:spAutoFit/>
          </a:bodyPr>
          <a:lstStyle/>
          <a:p>
            <a:pPr algn="ctr">
              <a:lnSpc>
                <a:spcPts val="7840"/>
              </a:lnSpc>
            </a:pPr>
            <a:r>
              <a:rPr lang="en-US" b="true" sz="5600">
                <a:solidFill>
                  <a:srgbClr val="000000"/>
                </a:solidFill>
                <a:latin typeface="Red Hat Display Bold"/>
                <a:ea typeface="Red Hat Display Bold"/>
                <a:cs typeface="Red Hat Display Bold"/>
                <a:sym typeface="Red Hat Display Bold"/>
              </a:rPr>
              <a:t>CONFIGURAZIONE STM32F303</a:t>
            </a:r>
          </a:p>
          <a:p>
            <a:pPr algn="ctr">
              <a:lnSpc>
                <a:spcPts val="5599"/>
              </a:lnSpc>
              <a:spcBef>
                <a:spcPct val="0"/>
              </a:spcBef>
            </a:pPr>
            <a:r>
              <a:rPr lang="en-US" sz="3999">
                <a:solidFill>
                  <a:srgbClr val="000000"/>
                </a:solidFill>
                <a:latin typeface="Red Hat Display"/>
                <a:ea typeface="Red Hat Display"/>
                <a:cs typeface="Red Hat Display"/>
                <a:sym typeface="Red Hat Display"/>
              </a:rPr>
              <a:t>NVIC-INTERRUPTS</a:t>
            </a:r>
          </a:p>
        </p:txBody>
      </p:sp>
      <p:grpSp>
        <p:nvGrpSpPr>
          <p:cNvPr name="Group 13" id="13"/>
          <p:cNvGrpSpPr/>
          <p:nvPr/>
        </p:nvGrpSpPr>
        <p:grpSpPr>
          <a:xfrm rot="0">
            <a:off x="14428430" y="7862748"/>
            <a:ext cx="7719139" cy="771913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3859570" y="7904705"/>
            <a:ext cx="7719139" cy="771913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2" id="12"/>
          <p:cNvSpPr/>
          <p:nvPr/>
        </p:nvSpPr>
        <p:spPr>
          <a:xfrm flipH="false" flipV="false" rot="0">
            <a:off x="1030217" y="4367006"/>
            <a:ext cx="7615405" cy="4521647"/>
          </a:xfrm>
          <a:custGeom>
            <a:avLst/>
            <a:gdLst/>
            <a:ahLst/>
            <a:cxnLst/>
            <a:rect r="r" b="b" t="t" l="l"/>
            <a:pathLst>
              <a:path h="4521647" w="7615405">
                <a:moveTo>
                  <a:pt x="0" y="0"/>
                </a:moveTo>
                <a:lnTo>
                  <a:pt x="7615405" y="0"/>
                </a:lnTo>
                <a:lnTo>
                  <a:pt x="7615405" y="4521647"/>
                </a:lnTo>
                <a:lnTo>
                  <a:pt x="0" y="4521647"/>
                </a:lnTo>
                <a:lnTo>
                  <a:pt x="0" y="0"/>
                </a:lnTo>
                <a:close/>
              </a:path>
            </a:pathLst>
          </a:custGeom>
          <a:blipFill>
            <a:blip r:embed="rId2"/>
            <a:stretch>
              <a:fillRect l="0" t="0" r="0" b="0"/>
            </a:stretch>
          </a:blipFill>
        </p:spPr>
      </p:sp>
      <p:sp>
        <p:nvSpPr>
          <p:cNvPr name="Freeform 13" id="13"/>
          <p:cNvSpPr/>
          <p:nvPr/>
        </p:nvSpPr>
        <p:spPr>
          <a:xfrm flipH="false" flipV="false" rot="0">
            <a:off x="9837380" y="1028700"/>
            <a:ext cx="5114454" cy="8595721"/>
          </a:xfrm>
          <a:custGeom>
            <a:avLst/>
            <a:gdLst/>
            <a:ahLst/>
            <a:cxnLst/>
            <a:rect r="r" b="b" t="t" l="l"/>
            <a:pathLst>
              <a:path h="8595721" w="5114454">
                <a:moveTo>
                  <a:pt x="0" y="0"/>
                </a:moveTo>
                <a:lnTo>
                  <a:pt x="5114454" y="0"/>
                </a:lnTo>
                <a:lnTo>
                  <a:pt x="5114454" y="8595721"/>
                </a:lnTo>
                <a:lnTo>
                  <a:pt x="0" y="8595721"/>
                </a:lnTo>
                <a:lnTo>
                  <a:pt x="0" y="0"/>
                </a:lnTo>
                <a:close/>
              </a:path>
            </a:pathLst>
          </a:custGeom>
          <a:blipFill>
            <a:blip r:embed="rId3"/>
            <a:stretch>
              <a:fillRect l="0" t="0" r="0" b="0"/>
            </a:stretch>
          </a:blipFill>
        </p:spPr>
      </p:sp>
      <p:sp>
        <p:nvSpPr>
          <p:cNvPr name="TextBox 14" id="14"/>
          <p:cNvSpPr txBox="true"/>
          <p:nvPr/>
        </p:nvSpPr>
        <p:spPr>
          <a:xfrm rot="0">
            <a:off x="8999687" y="1813859"/>
            <a:ext cx="7987254" cy="1193803"/>
          </a:xfrm>
          <a:prstGeom prst="rect">
            <a:avLst/>
          </a:prstGeom>
        </p:spPr>
        <p:txBody>
          <a:bodyPr anchor="t" rtlCol="false" tIns="0" lIns="0" bIns="0" rIns="0">
            <a:spAutoFit/>
          </a:bodyPr>
          <a:lstStyle/>
          <a:p>
            <a:pPr algn="just">
              <a:lnSpc>
                <a:spcPts val="9799"/>
              </a:lnSpc>
              <a:spcBef>
                <a:spcPct val="0"/>
              </a:spcBef>
            </a:pPr>
          </a:p>
        </p:txBody>
      </p:sp>
      <p:sp>
        <p:nvSpPr>
          <p:cNvPr name="TextBox 15" id="15"/>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16</a:t>
            </a:r>
          </a:p>
        </p:txBody>
      </p:sp>
      <p:sp>
        <p:nvSpPr>
          <p:cNvPr name="TextBox 16" id="16"/>
          <p:cNvSpPr txBox="true"/>
          <p:nvPr/>
        </p:nvSpPr>
        <p:spPr>
          <a:xfrm rot="0">
            <a:off x="1030217" y="1542804"/>
            <a:ext cx="7095716"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CONFIGURAZIONE STM32F303</a:t>
            </a:r>
          </a:p>
        </p:txBody>
      </p:sp>
      <p:sp>
        <p:nvSpPr>
          <p:cNvPr name="TextBox 17" id="17"/>
          <p:cNvSpPr txBox="true"/>
          <p:nvPr/>
        </p:nvSpPr>
        <p:spPr>
          <a:xfrm rot="0">
            <a:off x="1030217" y="3554206"/>
            <a:ext cx="7095716" cy="669925"/>
          </a:xfrm>
          <a:prstGeom prst="rect">
            <a:avLst/>
          </a:prstGeom>
        </p:spPr>
        <p:txBody>
          <a:bodyPr anchor="t" rtlCol="false" tIns="0" lIns="0" bIns="0" rIns="0">
            <a:spAutoFit/>
          </a:bodyPr>
          <a:lstStyle/>
          <a:p>
            <a:pPr algn="ctr">
              <a:lnSpc>
                <a:spcPts val="5599"/>
              </a:lnSpc>
              <a:spcBef>
                <a:spcPct val="0"/>
              </a:spcBef>
            </a:pPr>
            <a:r>
              <a:rPr lang="en-US" sz="3999" spc="95">
                <a:solidFill>
                  <a:srgbClr val="000000"/>
                </a:solidFill>
                <a:latin typeface="Red Hat Display"/>
                <a:ea typeface="Red Hat Display"/>
                <a:cs typeface="Red Hat Display"/>
                <a:sym typeface="Red Hat Display"/>
              </a:rPr>
              <a:t>UART BLUETOOTH</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9" id="9"/>
          <p:cNvSpPr/>
          <p:nvPr/>
        </p:nvSpPr>
        <p:spPr>
          <a:xfrm flipH="false" flipV="false" rot="0">
            <a:off x="9144000" y="1028700"/>
            <a:ext cx="6192285" cy="8573933"/>
          </a:xfrm>
          <a:custGeom>
            <a:avLst/>
            <a:gdLst/>
            <a:ahLst/>
            <a:cxnLst/>
            <a:rect r="r" b="b" t="t" l="l"/>
            <a:pathLst>
              <a:path h="8573933" w="6192285">
                <a:moveTo>
                  <a:pt x="0" y="0"/>
                </a:moveTo>
                <a:lnTo>
                  <a:pt x="6192285" y="0"/>
                </a:lnTo>
                <a:lnTo>
                  <a:pt x="6192285" y="8573933"/>
                </a:lnTo>
                <a:lnTo>
                  <a:pt x="0" y="8573933"/>
                </a:lnTo>
                <a:lnTo>
                  <a:pt x="0" y="0"/>
                </a:lnTo>
                <a:close/>
              </a:path>
            </a:pathLst>
          </a:custGeom>
          <a:blipFill>
            <a:blip r:embed="rId2"/>
            <a:stretch>
              <a:fillRect l="0" t="0" r="0" b="0"/>
            </a:stretch>
          </a:blipFill>
        </p:spPr>
      </p:sp>
      <p:sp>
        <p:nvSpPr>
          <p:cNvPr name="TextBox 10" id="10"/>
          <p:cNvSpPr txBox="true"/>
          <p:nvPr/>
        </p:nvSpPr>
        <p:spPr>
          <a:xfrm rot="0">
            <a:off x="8999687" y="1813859"/>
            <a:ext cx="7987254" cy="1193803"/>
          </a:xfrm>
          <a:prstGeom prst="rect">
            <a:avLst/>
          </a:prstGeom>
        </p:spPr>
        <p:txBody>
          <a:bodyPr anchor="t" rtlCol="false" tIns="0" lIns="0" bIns="0" rIns="0">
            <a:spAutoFit/>
          </a:bodyPr>
          <a:lstStyle/>
          <a:p>
            <a:pPr algn="just">
              <a:lnSpc>
                <a:spcPts val="9799"/>
              </a:lnSpc>
              <a:spcBef>
                <a:spcPct val="0"/>
              </a:spcBef>
            </a:pPr>
          </a:p>
        </p:txBody>
      </p:sp>
      <p:sp>
        <p:nvSpPr>
          <p:cNvPr name="TextBox 11" id="11"/>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17</a:t>
            </a:r>
          </a:p>
        </p:txBody>
      </p:sp>
      <p:sp>
        <p:nvSpPr>
          <p:cNvPr name="TextBox 12" id="12"/>
          <p:cNvSpPr txBox="true"/>
          <p:nvPr/>
        </p:nvSpPr>
        <p:spPr>
          <a:xfrm rot="0">
            <a:off x="1030217" y="1542804"/>
            <a:ext cx="7095716"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CONFIGURAZIONE STM32F303</a:t>
            </a:r>
          </a:p>
        </p:txBody>
      </p:sp>
      <p:sp>
        <p:nvSpPr>
          <p:cNvPr name="TextBox 13" id="13"/>
          <p:cNvSpPr txBox="true"/>
          <p:nvPr/>
        </p:nvSpPr>
        <p:spPr>
          <a:xfrm rot="0">
            <a:off x="1030217" y="3554206"/>
            <a:ext cx="7095716" cy="669925"/>
          </a:xfrm>
          <a:prstGeom prst="rect">
            <a:avLst/>
          </a:prstGeom>
        </p:spPr>
        <p:txBody>
          <a:bodyPr anchor="t" rtlCol="false" tIns="0" lIns="0" bIns="0" rIns="0">
            <a:spAutoFit/>
          </a:bodyPr>
          <a:lstStyle/>
          <a:p>
            <a:pPr algn="ctr">
              <a:lnSpc>
                <a:spcPts val="5599"/>
              </a:lnSpc>
              <a:spcBef>
                <a:spcPct val="0"/>
              </a:spcBef>
            </a:pPr>
            <a:r>
              <a:rPr lang="en-US" sz="3999" spc="95">
                <a:solidFill>
                  <a:srgbClr val="000000"/>
                </a:solidFill>
                <a:latin typeface="Red Hat Display"/>
                <a:ea typeface="Red Hat Display"/>
                <a:cs typeface="Red Hat Display"/>
                <a:sym typeface="Red Hat Display"/>
              </a:rPr>
              <a:t>UART CAM</a:t>
            </a:r>
          </a:p>
        </p:txBody>
      </p:sp>
      <p:sp>
        <p:nvSpPr>
          <p:cNvPr name="Freeform 14" id="14"/>
          <p:cNvSpPr/>
          <p:nvPr/>
        </p:nvSpPr>
        <p:spPr>
          <a:xfrm flipH="false" flipV="false" rot="0">
            <a:off x="1912550" y="4473683"/>
            <a:ext cx="5331050" cy="4784617"/>
          </a:xfrm>
          <a:custGeom>
            <a:avLst/>
            <a:gdLst/>
            <a:ahLst/>
            <a:cxnLst/>
            <a:rect r="r" b="b" t="t" l="l"/>
            <a:pathLst>
              <a:path h="4784617" w="5331050">
                <a:moveTo>
                  <a:pt x="0" y="0"/>
                </a:moveTo>
                <a:lnTo>
                  <a:pt x="5331050" y="0"/>
                </a:lnTo>
                <a:lnTo>
                  <a:pt x="5331050" y="4784617"/>
                </a:lnTo>
                <a:lnTo>
                  <a:pt x="0" y="4784617"/>
                </a:lnTo>
                <a:lnTo>
                  <a:pt x="0" y="0"/>
                </a:lnTo>
                <a:close/>
              </a:path>
            </a:pathLst>
          </a:custGeom>
          <a:blipFill>
            <a:blip r:embed="rId3"/>
            <a:stretch>
              <a:fillRect l="0" t="0" r="0" b="0"/>
            </a:stretch>
          </a:blipFill>
        </p:spPr>
      </p:sp>
      <p:grpSp>
        <p:nvGrpSpPr>
          <p:cNvPr name="Group 15" id="15"/>
          <p:cNvGrpSpPr/>
          <p:nvPr/>
        </p:nvGrpSpPr>
        <p:grpSpPr>
          <a:xfrm rot="0">
            <a:off x="14428430" y="7862748"/>
            <a:ext cx="7719139" cy="771913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9" id="9"/>
          <p:cNvSpPr/>
          <p:nvPr/>
        </p:nvSpPr>
        <p:spPr>
          <a:xfrm flipH="false" flipV="false" rot="0">
            <a:off x="4758469" y="2944058"/>
            <a:ext cx="8771062" cy="4889867"/>
          </a:xfrm>
          <a:custGeom>
            <a:avLst/>
            <a:gdLst/>
            <a:ahLst/>
            <a:cxnLst/>
            <a:rect r="r" b="b" t="t" l="l"/>
            <a:pathLst>
              <a:path h="4889867" w="8771062">
                <a:moveTo>
                  <a:pt x="0" y="0"/>
                </a:moveTo>
                <a:lnTo>
                  <a:pt x="8771062" y="0"/>
                </a:lnTo>
                <a:lnTo>
                  <a:pt x="8771062" y="4889867"/>
                </a:lnTo>
                <a:lnTo>
                  <a:pt x="0" y="4889867"/>
                </a:lnTo>
                <a:lnTo>
                  <a:pt x="0" y="0"/>
                </a:lnTo>
                <a:close/>
              </a:path>
            </a:pathLst>
          </a:custGeom>
          <a:blipFill>
            <a:blip r:embed="rId2"/>
            <a:stretch>
              <a:fillRect l="0" t="0" r="0" b="0"/>
            </a:stretch>
          </a:blipFill>
        </p:spPr>
      </p:sp>
      <p:sp>
        <p:nvSpPr>
          <p:cNvPr name="Freeform 10" id="10"/>
          <p:cNvSpPr/>
          <p:nvPr/>
        </p:nvSpPr>
        <p:spPr>
          <a:xfrm flipH="false" flipV="false" rot="0">
            <a:off x="5493785" y="8302607"/>
            <a:ext cx="7300430" cy="955693"/>
          </a:xfrm>
          <a:custGeom>
            <a:avLst/>
            <a:gdLst/>
            <a:ahLst/>
            <a:cxnLst/>
            <a:rect r="r" b="b" t="t" l="l"/>
            <a:pathLst>
              <a:path h="955693" w="7300430">
                <a:moveTo>
                  <a:pt x="0" y="0"/>
                </a:moveTo>
                <a:lnTo>
                  <a:pt x="7300430" y="0"/>
                </a:lnTo>
                <a:lnTo>
                  <a:pt x="7300430" y="955693"/>
                </a:lnTo>
                <a:lnTo>
                  <a:pt x="0" y="955693"/>
                </a:lnTo>
                <a:lnTo>
                  <a:pt x="0" y="0"/>
                </a:lnTo>
                <a:close/>
              </a:path>
            </a:pathLst>
          </a:custGeom>
          <a:blipFill>
            <a:blip r:embed="rId3"/>
            <a:stretch>
              <a:fillRect l="0" t="0" r="0" b="0"/>
            </a:stretch>
          </a:blipFill>
        </p:spPr>
      </p:sp>
      <p:sp>
        <p:nvSpPr>
          <p:cNvPr name="TextBox 11" id="11"/>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18</a:t>
            </a:r>
          </a:p>
        </p:txBody>
      </p:sp>
      <p:sp>
        <p:nvSpPr>
          <p:cNvPr name="TextBox 12" id="12"/>
          <p:cNvSpPr txBox="true"/>
          <p:nvPr/>
        </p:nvSpPr>
        <p:spPr>
          <a:xfrm rot="0">
            <a:off x="2318610" y="806595"/>
            <a:ext cx="13650780" cy="1668780"/>
          </a:xfrm>
          <a:prstGeom prst="rect">
            <a:avLst/>
          </a:prstGeom>
        </p:spPr>
        <p:txBody>
          <a:bodyPr anchor="t" rtlCol="false" tIns="0" lIns="0" bIns="0" rIns="0">
            <a:spAutoFit/>
          </a:bodyPr>
          <a:lstStyle/>
          <a:p>
            <a:pPr algn="ctr">
              <a:lnSpc>
                <a:spcPts val="7840"/>
              </a:lnSpc>
            </a:pPr>
            <a:r>
              <a:rPr lang="en-US" b="true" sz="5600">
                <a:solidFill>
                  <a:srgbClr val="000000"/>
                </a:solidFill>
                <a:latin typeface="Red Hat Display Bold"/>
                <a:ea typeface="Red Hat Display Bold"/>
                <a:cs typeface="Red Hat Display Bold"/>
                <a:sym typeface="Red Hat Display Bold"/>
              </a:rPr>
              <a:t>CONFIGURAZIONE STM32F303</a:t>
            </a:r>
          </a:p>
          <a:p>
            <a:pPr algn="ctr">
              <a:lnSpc>
                <a:spcPts val="5599"/>
              </a:lnSpc>
              <a:spcBef>
                <a:spcPct val="0"/>
              </a:spcBef>
            </a:pPr>
            <a:r>
              <a:rPr lang="en-US" sz="3999">
                <a:solidFill>
                  <a:srgbClr val="000000"/>
                </a:solidFill>
                <a:latin typeface="Red Hat Display"/>
                <a:ea typeface="Red Hat Display"/>
                <a:cs typeface="Red Hat Display"/>
                <a:sym typeface="Red Hat Display"/>
              </a:rPr>
              <a:t>SERVOMOTORE</a:t>
            </a:r>
          </a:p>
        </p:txBody>
      </p:sp>
      <p:grpSp>
        <p:nvGrpSpPr>
          <p:cNvPr name="Group 13" id="13"/>
          <p:cNvGrpSpPr/>
          <p:nvPr/>
        </p:nvGrpSpPr>
        <p:grpSpPr>
          <a:xfrm rot="0">
            <a:off x="-3859570" y="7904705"/>
            <a:ext cx="7719139" cy="771913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9" id="9"/>
          <p:cNvSpPr/>
          <p:nvPr/>
        </p:nvSpPr>
        <p:spPr>
          <a:xfrm flipH="false" flipV="false" rot="0">
            <a:off x="9729331" y="3267833"/>
            <a:ext cx="7529969" cy="4340292"/>
          </a:xfrm>
          <a:custGeom>
            <a:avLst/>
            <a:gdLst/>
            <a:ahLst/>
            <a:cxnLst/>
            <a:rect r="r" b="b" t="t" l="l"/>
            <a:pathLst>
              <a:path h="4340292" w="7529969">
                <a:moveTo>
                  <a:pt x="0" y="0"/>
                </a:moveTo>
                <a:lnTo>
                  <a:pt x="7529969" y="0"/>
                </a:lnTo>
                <a:lnTo>
                  <a:pt x="7529969" y="4340292"/>
                </a:lnTo>
                <a:lnTo>
                  <a:pt x="0" y="4340292"/>
                </a:lnTo>
                <a:lnTo>
                  <a:pt x="0" y="0"/>
                </a:lnTo>
                <a:close/>
              </a:path>
            </a:pathLst>
          </a:custGeom>
          <a:blipFill>
            <a:blip r:embed="rId2"/>
            <a:stretch>
              <a:fillRect l="0" t="0" r="0" b="-60788"/>
            </a:stretch>
          </a:blipFill>
        </p:spPr>
      </p:sp>
      <p:sp>
        <p:nvSpPr>
          <p:cNvPr name="Freeform 10" id="10"/>
          <p:cNvSpPr/>
          <p:nvPr/>
        </p:nvSpPr>
        <p:spPr>
          <a:xfrm flipH="false" flipV="false" rot="0">
            <a:off x="1030217" y="3215719"/>
            <a:ext cx="8115300" cy="4392406"/>
          </a:xfrm>
          <a:custGeom>
            <a:avLst/>
            <a:gdLst/>
            <a:ahLst/>
            <a:cxnLst/>
            <a:rect r="r" b="b" t="t" l="l"/>
            <a:pathLst>
              <a:path h="4392406" w="8115300">
                <a:moveTo>
                  <a:pt x="0" y="0"/>
                </a:moveTo>
                <a:lnTo>
                  <a:pt x="8115300" y="0"/>
                </a:lnTo>
                <a:lnTo>
                  <a:pt x="8115300" y="4392406"/>
                </a:lnTo>
                <a:lnTo>
                  <a:pt x="0" y="4392406"/>
                </a:lnTo>
                <a:lnTo>
                  <a:pt x="0" y="0"/>
                </a:lnTo>
                <a:close/>
              </a:path>
            </a:pathLst>
          </a:custGeom>
          <a:blipFill>
            <a:blip r:embed="rId3"/>
            <a:stretch>
              <a:fillRect l="0" t="0" r="0" b="0"/>
            </a:stretch>
          </a:blipFill>
        </p:spPr>
      </p:sp>
      <p:sp>
        <p:nvSpPr>
          <p:cNvPr name="TextBox 11" id="11"/>
          <p:cNvSpPr txBox="true"/>
          <p:nvPr/>
        </p:nvSpPr>
        <p:spPr>
          <a:xfrm rot="0">
            <a:off x="9010957" y="2267516"/>
            <a:ext cx="7987254" cy="1193803"/>
          </a:xfrm>
          <a:prstGeom prst="rect">
            <a:avLst/>
          </a:prstGeom>
        </p:spPr>
        <p:txBody>
          <a:bodyPr anchor="t" rtlCol="false" tIns="0" lIns="0" bIns="0" rIns="0">
            <a:spAutoFit/>
          </a:bodyPr>
          <a:lstStyle/>
          <a:p>
            <a:pPr algn="just">
              <a:lnSpc>
                <a:spcPts val="9799"/>
              </a:lnSpc>
              <a:spcBef>
                <a:spcPct val="0"/>
              </a:spcBef>
            </a:pPr>
          </a:p>
        </p:txBody>
      </p:sp>
      <p:sp>
        <p:nvSpPr>
          <p:cNvPr name="TextBox 12" id="12"/>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19</a:t>
            </a:r>
          </a:p>
        </p:txBody>
      </p:sp>
      <p:sp>
        <p:nvSpPr>
          <p:cNvPr name="TextBox 13" id="13"/>
          <p:cNvSpPr txBox="true"/>
          <p:nvPr/>
        </p:nvSpPr>
        <p:spPr>
          <a:xfrm rot="0">
            <a:off x="2318610" y="806595"/>
            <a:ext cx="13650780" cy="1668780"/>
          </a:xfrm>
          <a:prstGeom prst="rect">
            <a:avLst/>
          </a:prstGeom>
        </p:spPr>
        <p:txBody>
          <a:bodyPr anchor="t" rtlCol="false" tIns="0" lIns="0" bIns="0" rIns="0">
            <a:spAutoFit/>
          </a:bodyPr>
          <a:lstStyle/>
          <a:p>
            <a:pPr algn="ctr">
              <a:lnSpc>
                <a:spcPts val="7840"/>
              </a:lnSpc>
            </a:pPr>
            <a:r>
              <a:rPr lang="en-US" b="true" sz="5600">
                <a:solidFill>
                  <a:srgbClr val="000000"/>
                </a:solidFill>
                <a:latin typeface="Red Hat Display Bold"/>
                <a:ea typeface="Red Hat Display Bold"/>
                <a:cs typeface="Red Hat Display Bold"/>
                <a:sym typeface="Red Hat Display Bold"/>
              </a:rPr>
              <a:t>CONFIGURAZIONE STM32F303</a:t>
            </a:r>
          </a:p>
          <a:p>
            <a:pPr algn="ctr">
              <a:lnSpc>
                <a:spcPts val="5599"/>
              </a:lnSpc>
              <a:spcBef>
                <a:spcPct val="0"/>
              </a:spcBef>
            </a:pPr>
            <a:r>
              <a:rPr lang="en-US" sz="3999">
                <a:solidFill>
                  <a:srgbClr val="000000"/>
                </a:solidFill>
                <a:latin typeface="Red Hat Display"/>
                <a:ea typeface="Red Hat Display"/>
                <a:cs typeface="Red Hat Display"/>
                <a:sym typeface="Red Hat Display"/>
              </a:rPr>
              <a:t>LED RGB</a:t>
            </a:r>
          </a:p>
        </p:txBody>
      </p:sp>
      <p:grpSp>
        <p:nvGrpSpPr>
          <p:cNvPr name="Group 14" id="14"/>
          <p:cNvGrpSpPr/>
          <p:nvPr/>
        </p:nvGrpSpPr>
        <p:grpSpPr>
          <a:xfrm rot="0">
            <a:off x="14428430" y="7862748"/>
            <a:ext cx="7719139" cy="771913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51172" y="2832315"/>
            <a:ext cx="9308128" cy="4572618"/>
          </a:xfrm>
          <a:custGeom>
            <a:avLst/>
            <a:gdLst/>
            <a:ahLst/>
            <a:cxnLst/>
            <a:rect r="r" b="b" t="t" l="l"/>
            <a:pathLst>
              <a:path h="4572618" w="9308128">
                <a:moveTo>
                  <a:pt x="0" y="0"/>
                </a:moveTo>
                <a:lnTo>
                  <a:pt x="9308128" y="0"/>
                </a:lnTo>
                <a:lnTo>
                  <a:pt x="9308128" y="4572618"/>
                </a:lnTo>
                <a:lnTo>
                  <a:pt x="0" y="4572618"/>
                </a:lnTo>
                <a:lnTo>
                  <a:pt x="0" y="0"/>
                </a:lnTo>
                <a:close/>
              </a:path>
            </a:pathLst>
          </a:custGeom>
          <a:blipFill>
            <a:blip r:embed="rId2"/>
            <a:stretch>
              <a:fillRect l="0" t="0" r="0" b="0"/>
            </a:stretch>
          </a:blipFill>
        </p:spPr>
      </p:sp>
      <p:grpSp>
        <p:nvGrpSpPr>
          <p:cNvPr name="Group 3" id="3"/>
          <p:cNvGrpSpPr/>
          <p:nvPr/>
        </p:nvGrpSpPr>
        <p:grpSpPr>
          <a:xfrm rot="0">
            <a:off x="1030217" y="1013257"/>
            <a:ext cx="860074" cy="333578"/>
            <a:chOff x="0" y="0"/>
            <a:chExt cx="1146765" cy="444771"/>
          </a:xfrm>
        </p:grpSpPr>
        <p:grpSp>
          <p:nvGrpSpPr>
            <p:cNvPr name="Group 4" id="4"/>
            <p:cNvGrpSpPr/>
            <p:nvPr/>
          </p:nvGrpSpPr>
          <p:grpSpPr>
            <a:xfrm rot="0">
              <a:off x="0" y="0"/>
              <a:ext cx="444771" cy="44477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7" id="7"/>
            <p:cNvGrpSpPr/>
            <p:nvPr/>
          </p:nvGrpSpPr>
          <p:grpSpPr>
            <a:xfrm rot="0">
              <a:off x="701994" y="0"/>
              <a:ext cx="444771" cy="444771"/>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3859570" y="8015148"/>
            <a:ext cx="7719139" cy="771913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3" id="13"/>
          <p:cNvSpPr txBox="true"/>
          <p:nvPr/>
        </p:nvSpPr>
        <p:spPr>
          <a:xfrm rot="0">
            <a:off x="1028700" y="1817585"/>
            <a:ext cx="7306019"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PANORAMICA DEL SISTEMA</a:t>
            </a:r>
          </a:p>
        </p:txBody>
      </p:sp>
      <p:sp>
        <p:nvSpPr>
          <p:cNvPr name="TextBox 14" id="14"/>
          <p:cNvSpPr txBox="true"/>
          <p:nvPr/>
        </p:nvSpPr>
        <p:spPr>
          <a:xfrm rot="0">
            <a:off x="1030217" y="4028122"/>
            <a:ext cx="6741684" cy="2192655"/>
          </a:xfrm>
          <a:prstGeom prst="rect">
            <a:avLst/>
          </a:prstGeom>
        </p:spPr>
        <p:txBody>
          <a:bodyPr anchor="t" rtlCol="false" tIns="0" lIns="0" bIns="0" rIns="0">
            <a:spAutoFit/>
          </a:bodyPr>
          <a:lstStyle/>
          <a:p>
            <a:pPr algn="just">
              <a:lnSpc>
                <a:spcPts val="2520"/>
              </a:lnSpc>
            </a:pPr>
            <a:r>
              <a:rPr lang="en-US" sz="1800">
                <a:solidFill>
                  <a:srgbClr val="000000"/>
                </a:solidFill>
                <a:latin typeface="Inter"/>
                <a:ea typeface="Inter"/>
                <a:cs typeface="Inter"/>
                <a:sym typeface="Inter"/>
              </a:rPr>
              <a:t>Spyhole è un sistema di controllo di accessi a due fattori:</a:t>
            </a:r>
          </a:p>
          <a:p>
            <a:pPr algn="just" marL="388620" indent="-194310" lvl="1">
              <a:lnSpc>
                <a:spcPts val="2520"/>
              </a:lnSpc>
              <a:buFont typeface="Arial"/>
              <a:buChar char="•"/>
            </a:pPr>
            <a:r>
              <a:rPr lang="en-US" sz="1800">
                <a:solidFill>
                  <a:srgbClr val="000000"/>
                </a:solidFill>
                <a:latin typeface="Inter"/>
                <a:ea typeface="Inter"/>
                <a:cs typeface="Inter"/>
                <a:sym typeface="Inter"/>
              </a:rPr>
              <a:t>r</a:t>
            </a:r>
            <a:r>
              <a:rPr lang="en-US" sz="1800">
                <a:solidFill>
                  <a:srgbClr val="000000"/>
                </a:solidFill>
                <a:latin typeface="Inter"/>
                <a:ea typeface="Inter"/>
                <a:cs typeface="Inter"/>
                <a:sym typeface="Inter"/>
              </a:rPr>
              <a:t>iconoscimento facciale</a:t>
            </a:r>
          </a:p>
          <a:p>
            <a:pPr algn="just" marL="388620" indent="-194310" lvl="1">
              <a:lnSpc>
                <a:spcPts val="2520"/>
              </a:lnSpc>
              <a:buFont typeface="Arial"/>
              <a:buChar char="•"/>
            </a:pPr>
            <a:r>
              <a:rPr lang="en-US" sz="1800">
                <a:solidFill>
                  <a:srgbClr val="000000"/>
                </a:solidFill>
                <a:latin typeface="Inter"/>
                <a:ea typeface="Inter"/>
                <a:cs typeface="Inter"/>
                <a:sym typeface="Inter"/>
              </a:rPr>
              <a:t>c</a:t>
            </a:r>
            <a:r>
              <a:rPr lang="en-US" sz="1800">
                <a:solidFill>
                  <a:srgbClr val="000000"/>
                </a:solidFill>
                <a:latin typeface="Inter"/>
                <a:ea typeface="Inter"/>
                <a:cs typeface="Inter"/>
                <a:sym typeface="Inter"/>
              </a:rPr>
              <a:t>odice PIN Bluetooth</a:t>
            </a:r>
          </a:p>
          <a:p>
            <a:pPr algn="just">
              <a:lnSpc>
                <a:spcPts val="2520"/>
              </a:lnSpc>
            </a:pPr>
          </a:p>
          <a:p>
            <a:pPr algn="just">
              <a:lnSpc>
                <a:spcPts val="2520"/>
              </a:lnSpc>
            </a:pPr>
            <a:r>
              <a:rPr lang="en-US" sz="1800">
                <a:solidFill>
                  <a:srgbClr val="000000"/>
                </a:solidFill>
                <a:latin typeface="Inter"/>
                <a:ea typeface="Inter"/>
                <a:cs typeface="Inter"/>
                <a:sym typeface="Inter"/>
              </a:rPr>
              <a:t>II tutto è gestito da una dashboard web, che consente di </a:t>
            </a:r>
            <a:r>
              <a:rPr lang="en-US" sz="1800">
                <a:solidFill>
                  <a:srgbClr val="000000"/>
                </a:solidFill>
                <a:latin typeface="Inter"/>
                <a:ea typeface="Inter"/>
                <a:cs typeface="Inter"/>
                <a:sym typeface="Inter"/>
              </a:rPr>
              <a:t>monitorare gli accessi in tempo reale e </a:t>
            </a:r>
            <a:r>
              <a:rPr lang="en-US" sz="1800">
                <a:solidFill>
                  <a:srgbClr val="000000"/>
                </a:solidFill>
                <a:latin typeface="Inter"/>
                <a:ea typeface="Inter"/>
                <a:cs typeface="Inter"/>
                <a:sym typeface="Inter"/>
              </a:rPr>
              <a:t>gestire utenti registrati</a:t>
            </a:r>
          </a:p>
          <a:p>
            <a:pPr algn="just">
              <a:lnSpc>
                <a:spcPts val="2520"/>
              </a:lnSpc>
            </a:pPr>
          </a:p>
        </p:txBody>
      </p:sp>
      <p:sp>
        <p:nvSpPr>
          <p:cNvPr name="TextBox 15" id="15"/>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02</a:t>
            </a:r>
          </a:p>
        </p:txBody>
      </p:sp>
      <p:grpSp>
        <p:nvGrpSpPr>
          <p:cNvPr name="Group 16" id="16"/>
          <p:cNvGrpSpPr/>
          <p:nvPr/>
        </p:nvGrpSpPr>
        <p:grpSpPr>
          <a:xfrm rot="0">
            <a:off x="16399226" y="8924722"/>
            <a:ext cx="860074" cy="333578"/>
            <a:chOff x="0" y="0"/>
            <a:chExt cx="1146765" cy="444771"/>
          </a:xfrm>
        </p:grpSpPr>
        <p:grpSp>
          <p:nvGrpSpPr>
            <p:cNvPr name="Group 17" id="17"/>
            <p:cNvGrpSpPr/>
            <p:nvPr/>
          </p:nvGrpSpPr>
          <p:grpSpPr>
            <a:xfrm rot="0">
              <a:off x="0" y="0"/>
              <a:ext cx="444771" cy="444771"/>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20" id="20"/>
            <p:cNvGrpSpPr/>
            <p:nvPr/>
          </p:nvGrpSpPr>
          <p:grpSpPr>
            <a:xfrm rot="0">
              <a:off x="701994" y="0"/>
              <a:ext cx="444771" cy="444771"/>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3859570" y="7904705"/>
            <a:ext cx="7719139" cy="771913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2" id="12"/>
          <p:cNvSpPr/>
          <p:nvPr/>
        </p:nvSpPr>
        <p:spPr>
          <a:xfrm flipH="false" flipV="false" rot="0">
            <a:off x="2318610" y="2135369"/>
            <a:ext cx="5757543" cy="7122931"/>
          </a:xfrm>
          <a:custGeom>
            <a:avLst/>
            <a:gdLst/>
            <a:ahLst/>
            <a:cxnLst/>
            <a:rect r="r" b="b" t="t" l="l"/>
            <a:pathLst>
              <a:path h="7122931" w="5757543">
                <a:moveTo>
                  <a:pt x="0" y="0"/>
                </a:moveTo>
                <a:lnTo>
                  <a:pt x="5757543" y="0"/>
                </a:lnTo>
                <a:lnTo>
                  <a:pt x="5757543" y="7122931"/>
                </a:lnTo>
                <a:lnTo>
                  <a:pt x="0" y="7122931"/>
                </a:lnTo>
                <a:lnTo>
                  <a:pt x="0" y="0"/>
                </a:lnTo>
                <a:close/>
              </a:path>
            </a:pathLst>
          </a:custGeom>
          <a:blipFill>
            <a:blip r:embed="rId2"/>
            <a:stretch>
              <a:fillRect l="0" t="0" r="0" b="0"/>
            </a:stretch>
          </a:blipFill>
        </p:spPr>
      </p:sp>
      <p:sp>
        <p:nvSpPr>
          <p:cNvPr name="Freeform 13" id="13"/>
          <p:cNvSpPr/>
          <p:nvPr/>
        </p:nvSpPr>
        <p:spPr>
          <a:xfrm flipH="false" flipV="false" rot="0">
            <a:off x="9392504" y="2135369"/>
            <a:ext cx="6473547" cy="7122931"/>
          </a:xfrm>
          <a:custGeom>
            <a:avLst/>
            <a:gdLst/>
            <a:ahLst/>
            <a:cxnLst/>
            <a:rect r="r" b="b" t="t" l="l"/>
            <a:pathLst>
              <a:path h="7122931" w="6473547">
                <a:moveTo>
                  <a:pt x="0" y="0"/>
                </a:moveTo>
                <a:lnTo>
                  <a:pt x="6473547" y="0"/>
                </a:lnTo>
                <a:lnTo>
                  <a:pt x="6473547" y="7122931"/>
                </a:lnTo>
                <a:lnTo>
                  <a:pt x="0" y="7122931"/>
                </a:lnTo>
                <a:lnTo>
                  <a:pt x="0" y="0"/>
                </a:lnTo>
                <a:close/>
              </a:path>
            </a:pathLst>
          </a:custGeom>
          <a:blipFill>
            <a:blip r:embed="rId3"/>
            <a:stretch>
              <a:fillRect l="0" t="0" r="0" b="0"/>
            </a:stretch>
          </a:blipFill>
        </p:spPr>
      </p:sp>
      <p:sp>
        <p:nvSpPr>
          <p:cNvPr name="TextBox 14" id="14"/>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20</a:t>
            </a:r>
          </a:p>
        </p:txBody>
      </p:sp>
      <p:sp>
        <p:nvSpPr>
          <p:cNvPr name="TextBox 15" id="15"/>
          <p:cNvSpPr txBox="true"/>
          <p:nvPr/>
        </p:nvSpPr>
        <p:spPr>
          <a:xfrm rot="0">
            <a:off x="2318610" y="806595"/>
            <a:ext cx="13650780" cy="1668780"/>
          </a:xfrm>
          <a:prstGeom prst="rect">
            <a:avLst/>
          </a:prstGeom>
        </p:spPr>
        <p:txBody>
          <a:bodyPr anchor="t" rtlCol="false" tIns="0" lIns="0" bIns="0" rIns="0">
            <a:spAutoFit/>
          </a:bodyPr>
          <a:lstStyle/>
          <a:p>
            <a:pPr algn="ctr">
              <a:lnSpc>
                <a:spcPts val="7840"/>
              </a:lnSpc>
            </a:pPr>
            <a:r>
              <a:rPr lang="en-US" b="true" sz="5600">
                <a:solidFill>
                  <a:srgbClr val="000000"/>
                </a:solidFill>
                <a:latin typeface="Red Hat Display Bold"/>
                <a:ea typeface="Red Hat Display Bold"/>
                <a:cs typeface="Red Hat Display Bold"/>
                <a:sym typeface="Red Hat Display Bold"/>
              </a:rPr>
              <a:t>CONFIGURAZIONE CAMERA ESP-32</a:t>
            </a:r>
          </a:p>
          <a:p>
            <a:pPr algn="ctr">
              <a:lnSpc>
                <a:spcPts val="5599"/>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9" id="9"/>
          <p:cNvSpPr/>
          <p:nvPr/>
        </p:nvSpPr>
        <p:spPr>
          <a:xfrm flipH="false" flipV="false" rot="0">
            <a:off x="7066661" y="1980608"/>
            <a:ext cx="6671852" cy="5484403"/>
          </a:xfrm>
          <a:custGeom>
            <a:avLst/>
            <a:gdLst/>
            <a:ahLst/>
            <a:cxnLst/>
            <a:rect r="r" b="b" t="t" l="l"/>
            <a:pathLst>
              <a:path h="5484403" w="6671852">
                <a:moveTo>
                  <a:pt x="0" y="0"/>
                </a:moveTo>
                <a:lnTo>
                  <a:pt x="6671852" y="0"/>
                </a:lnTo>
                <a:lnTo>
                  <a:pt x="6671852" y="5484403"/>
                </a:lnTo>
                <a:lnTo>
                  <a:pt x="0" y="5484403"/>
                </a:lnTo>
                <a:lnTo>
                  <a:pt x="0" y="0"/>
                </a:lnTo>
                <a:close/>
              </a:path>
            </a:pathLst>
          </a:custGeom>
          <a:blipFill>
            <a:blip r:embed="rId2"/>
            <a:stretch>
              <a:fillRect l="0" t="0" r="0" b="0"/>
            </a:stretch>
          </a:blipFill>
        </p:spPr>
      </p:sp>
      <p:sp>
        <p:nvSpPr>
          <p:cNvPr name="TextBox 10" id="10"/>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21</a:t>
            </a:r>
          </a:p>
        </p:txBody>
      </p:sp>
      <p:sp>
        <p:nvSpPr>
          <p:cNvPr name="TextBox 11" id="11"/>
          <p:cNvSpPr txBox="true"/>
          <p:nvPr/>
        </p:nvSpPr>
        <p:spPr>
          <a:xfrm rot="0">
            <a:off x="7178052" y="7426911"/>
            <a:ext cx="9384623" cy="1470660"/>
          </a:xfrm>
          <a:prstGeom prst="rect">
            <a:avLst/>
          </a:prstGeom>
        </p:spPr>
        <p:txBody>
          <a:bodyPr anchor="t" rtlCol="false" tIns="0" lIns="0" bIns="0" rIns="0">
            <a:spAutoFit/>
          </a:bodyPr>
          <a:lstStyle/>
          <a:p>
            <a:pPr algn="just">
              <a:lnSpc>
                <a:spcPts val="2940"/>
              </a:lnSpc>
              <a:spcBef>
                <a:spcPct val="0"/>
              </a:spcBef>
            </a:pPr>
            <a:r>
              <a:rPr lang="en-US" sz="2100">
                <a:solidFill>
                  <a:srgbClr val="000000"/>
                </a:solidFill>
                <a:latin typeface="Inter"/>
                <a:ea typeface="Inter"/>
                <a:cs typeface="Inter"/>
                <a:sym typeface="Inter"/>
              </a:rPr>
              <a:t>Quando vien</a:t>
            </a:r>
            <a:r>
              <a:rPr lang="en-US" sz="2100">
                <a:solidFill>
                  <a:srgbClr val="000000"/>
                </a:solidFill>
                <a:latin typeface="Inter"/>
                <a:ea typeface="Inter"/>
                <a:cs typeface="Inter"/>
                <a:sym typeface="Inter"/>
              </a:rPr>
              <a:t>e ricevuto l’apposito comando tramite UART, si accende il led della board e viene scattata una foto. </a:t>
            </a:r>
          </a:p>
          <a:p>
            <a:pPr algn="just">
              <a:lnSpc>
                <a:spcPts val="2940"/>
              </a:lnSpc>
              <a:spcBef>
                <a:spcPct val="0"/>
              </a:spcBef>
            </a:pPr>
            <a:r>
              <a:rPr lang="en-US" sz="2100">
                <a:solidFill>
                  <a:srgbClr val="000000"/>
                </a:solidFill>
                <a:latin typeface="Inter"/>
                <a:ea typeface="Inter"/>
                <a:cs typeface="Inter"/>
                <a:sym typeface="Inter"/>
              </a:rPr>
              <a:t>Questa sarà poi inviata tramite il metodo http POST ad un server flask remoto, da cui si attende una risposta, da inviare tramite uart. </a:t>
            </a:r>
          </a:p>
        </p:txBody>
      </p:sp>
      <p:sp>
        <p:nvSpPr>
          <p:cNvPr name="TextBox 12" id="12"/>
          <p:cNvSpPr txBox="true"/>
          <p:nvPr/>
        </p:nvSpPr>
        <p:spPr>
          <a:xfrm rot="0">
            <a:off x="2318610" y="806595"/>
            <a:ext cx="13650780" cy="1668780"/>
          </a:xfrm>
          <a:prstGeom prst="rect">
            <a:avLst/>
          </a:prstGeom>
        </p:spPr>
        <p:txBody>
          <a:bodyPr anchor="t" rtlCol="false" tIns="0" lIns="0" bIns="0" rIns="0">
            <a:spAutoFit/>
          </a:bodyPr>
          <a:lstStyle/>
          <a:p>
            <a:pPr algn="ctr">
              <a:lnSpc>
                <a:spcPts val="7840"/>
              </a:lnSpc>
            </a:pPr>
            <a:r>
              <a:rPr lang="en-US" b="true" sz="5600">
                <a:solidFill>
                  <a:srgbClr val="000000"/>
                </a:solidFill>
                <a:latin typeface="Red Hat Display Bold"/>
                <a:ea typeface="Red Hat Display Bold"/>
                <a:cs typeface="Red Hat Display Bold"/>
                <a:sym typeface="Red Hat Display Bold"/>
              </a:rPr>
              <a:t>CONFIGURAZIONE CAMERA ESP-32</a:t>
            </a:r>
          </a:p>
          <a:p>
            <a:pPr algn="ctr">
              <a:lnSpc>
                <a:spcPts val="5599"/>
              </a:lnSpc>
              <a:spcBef>
                <a:spcPct val="0"/>
              </a:spcBef>
            </a:pPr>
          </a:p>
        </p:txBody>
      </p:sp>
      <p:grpSp>
        <p:nvGrpSpPr>
          <p:cNvPr name="Group 13" id="13"/>
          <p:cNvGrpSpPr/>
          <p:nvPr/>
        </p:nvGrpSpPr>
        <p:grpSpPr>
          <a:xfrm rot="0">
            <a:off x="-3859570" y="7904705"/>
            <a:ext cx="7719139" cy="771913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6" id="16"/>
          <p:cNvSpPr/>
          <p:nvPr/>
        </p:nvSpPr>
        <p:spPr>
          <a:xfrm flipH="false" flipV="false" rot="0">
            <a:off x="1030217" y="1980608"/>
            <a:ext cx="6036444" cy="6916963"/>
          </a:xfrm>
          <a:custGeom>
            <a:avLst/>
            <a:gdLst/>
            <a:ahLst/>
            <a:cxnLst/>
            <a:rect r="r" b="b" t="t" l="l"/>
            <a:pathLst>
              <a:path h="6916963" w="6036444">
                <a:moveTo>
                  <a:pt x="0" y="0"/>
                </a:moveTo>
                <a:lnTo>
                  <a:pt x="6036444" y="0"/>
                </a:lnTo>
                <a:lnTo>
                  <a:pt x="6036444" y="6916963"/>
                </a:lnTo>
                <a:lnTo>
                  <a:pt x="0" y="6916963"/>
                </a:lnTo>
                <a:lnTo>
                  <a:pt x="0" y="0"/>
                </a:lnTo>
                <a:close/>
              </a:path>
            </a:pathLst>
          </a:custGeom>
          <a:blipFill>
            <a:blip r:embed="rId3"/>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TextBox 9" id="9"/>
          <p:cNvSpPr txBox="true"/>
          <p:nvPr/>
        </p:nvSpPr>
        <p:spPr>
          <a:xfrm rot="0">
            <a:off x="8878640" y="2362766"/>
            <a:ext cx="7854667" cy="306705"/>
          </a:xfrm>
          <a:prstGeom prst="rect">
            <a:avLst/>
          </a:prstGeom>
        </p:spPr>
        <p:txBody>
          <a:bodyPr anchor="t" rtlCol="false" tIns="0" lIns="0" bIns="0" rIns="0">
            <a:spAutoFit/>
          </a:bodyPr>
          <a:lstStyle/>
          <a:p>
            <a:pPr algn="just">
              <a:lnSpc>
                <a:spcPts val="2520"/>
              </a:lnSpc>
              <a:spcBef>
                <a:spcPct val="0"/>
              </a:spcBef>
            </a:pPr>
          </a:p>
        </p:txBody>
      </p:sp>
      <p:sp>
        <p:nvSpPr>
          <p:cNvPr name="TextBox 10" id="10"/>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22</a:t>
            </a:r>
          </a:p>
        </p:txBody>
      </p:sp>
      <p:sp>
        <p:nvSpPr>
          <p:cNvPr name="TextBox 11" id="11"/>
          <p:cNvSpPr txBox="true"/>
          <p:nvPr/>
        </p:nvSpPr>
        <p:spPr>
          <a:xfrm rot="0">
            <a:off x="1030217" y="3724664"/>
            <a:ext cx="5869301" cy="2035871"/>
          </a:xfrm>
          <a:prstGeom prst="rect">
            <a:avLst/>
          </a:prstGeom>
        </p:spPr>
        <p:txBody>
          <a:bodyPr anchor="t" rtlCol="false" tIns="0" lIns="0" bIns="0" rIns="0">
            <a:spAutoFit/>
          </a:bodyPr>
          <a:lstStyle/>
          <a:p>
            <a:pPr algn="l">
              <a:lnSpc>
                <a:spcPts val="3286"/>
              </a:lnSpc>
              <a:spcBef>
                <a:spcPct val="0"/>
              </a:spcBef>
            </a:pPr>
            <a:r>
              <a:rPr lang="en-US" sz="2347">
                <a:solidFill>
                  <a:srgbClr val="000000"/>
                </a:solidFill>
                <a:latin typeface="Inter"/>
                <a:ea typeface="Inter"/>
                <a:cs typeface="Inter"/>
                <a:sym typeface="Inter"/>
              </a:rPr>
              <a:t>Ogni volta che viene ricevuta un’immagine tramite post, la route salva l’immagine in un apposito folder e richiama la funzione recognize face, che ritorna un valore booleano. </a:t>
            </a:r>
          </a:p>
        </p:txBody>
      </p:sp>
      <p:sp>
        <p:nvSpPr>
          <p:cNvPr name="TextBox 12" id="12"/>
          <p:cNvSpPr txBox="true"/>
          <p:nvPr/>
        </p:nvSpPr>
        <p:spPr>
          <a:xfrm rot="0">
            <a:off x="1030217" y="1542804"/>
            <a:ext cx="7095716"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CODICE UPLOAD SERVER FLASK</a:t>
            </a:r>
          </a:p>
        </p:txBody>
      </p:sp>
      <p:grpSp>
        <p:nvGrpSpPr>
          <p:cNvPr name="Group 13" id="13"/>
          <p:cNvGrpSpPr/>
          <p:nvPr/>
        </p:nvGrpSpPr>
        <p:grpSpPr>
          <a:xfrm rot="0">
            <a:off x="14428430" y="7862748"/>
            <a:ext cx="7719139" cy="771913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6" id="16"/>
          <p:cNvSpPr/>
          <p:nvPr/>
        </p:nvSpPr>
        <p:spPr>
          <a:xfrm flipH="false" flipV="false" rot="0">
            <a:off x="7336746" y="1346835"/>
            <a:ext cx="9396561" cy="8456905"/>
          </a:xfrm>
          <a:custGeom>
            <a:avLst/>
            <a:gdLst/>
            <a:ahLst/>
            <a:cxnLst/>
            <a:rect r="r" b="b" t="t" l="l"/>
            <a:pathLst>
              <a:path h="8456905" w="9396561">
                <a:moveTo>
                  <a:pt x="0" y="0"/>
                </a:moveTo>
                <a:lnTo>
                  <a:pt x="9396561" y="0"/>
                </a:lnTo>
                <a:lnTo>
                  <a:pt x="9396561" y="8456905"/>
                </a:lnTo>
                <a:lnTo>
                  <a:pt x="0" y="8456905"/>
                </a:lnTo>
                <a:lnTo>
                  <a:pt x="0" y="0"/>
                </a:lnTo>
                <a:close/>
              </a:path>
            </a:pathLst>
          </a:custGeom>
          <a:blipFill>
            <a:blip r:embed="rId2"/>
            <a:stretch>
              <a:fillRect l="0" t="0" r="0" b="0"/>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9" id="9"/>
          <p:cNvSpPr/>
          <p:nvPr/>
        </p:nvSpPr>
        <p:spPr>
          <a:xfrm flipH="false" flipV="false" rot="0">
            <a:off x="7584233" y="1013257"/>
            <a:ext cx="8281818" cy="8229600"/>
          </a:xfrm>
          <a:custGeom>
            <a:avLst/>
            <a:gdLst/>
            <a:ahLst/>
            <a:cxnLst/>
            <a:rect r="r" b="b" t="t" l="l"/>
            <a:pathLst>
              <a:path h="8229600" w="8281818">
                <a:moveTo>
                  <a:pt x="0" y="0"/>
                </a:moveTo>
                <a:lnTo>
                  <a:pt x="8281818" y="0"/>
                </a:lnTo>
                <a:lnTo>
                  <a:pt x="8281818" y="8229600"/>
                </a:lnTo>
                <a:lnTo>
                  <a:pt x="0" y="8229600"/>
                </a:lnTo>
                <a:lnTo>
                  <a:pt x="0" y="0"/>
                </a:lnTo>
                <a:close/>
              </a:path>
            </a:pathLst>
          </a:custGeom>
          <a:blipFill>
            <a:blip r:embed="rId2"/>
            <a:stretch>
              <a:fillRect l="0" t="0" r="0" b="0"/>
            </a:stretch>
          </a:blipFill>
        </p:spPr>
      </p:sp>
      <p:grpSp>
        <p:nvGrpSpPr>
          <p:cNvPr name="Group 10" id="10"/>
          <p:cNvGrpSpPr/>
          <p:nvPr/>
        </p:nvGrpSpPr>
        <p:grpSpPr>
          <a:xfrm rot="0">
            <a:off x="-3859570" y="7904705"/>
            <a:ext cx="7719139" cy="771913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3" id="13"/>
          <p:cNvSpPr txBox="true"/>
          <p:nvPr/>
        </p:nvSpPr>
        <p:spPr>
          <a:xfrm rot="0">
            <a:off x="1030217" y="3724664"/>
            <a:ext cx="6387003" cy="4286984"/>
          </a:xfrm>
          <a:prstGeom prst="rect">
            <a:avLst/>
          </a:prstGeom>
        </p:spPr>
        <p:txBody>
          <a:bodyPr anchor="t" rtlCol="false" tIns="0" lIns="0" bIns="0" rIns="0">
            <a:spAutoFit/>
          </a:bodyPr>
          <a:lstStyle/>
          <a:p>
            <a:pPr algn="l">
              <a:lnSpc>
                <a:spcPts val="3109"/>
              </a:lnSpc>
              <a:spcBef>
                <a:spcPct val="0"/>
              </a:spcBef>
            </a:pPr>
            <a:r>
              <a:rPr lang="en-US" sz="2221">
                <a:solidFill>
                  <a:srgbClr val="000000"/>
                </a:solidFill>
                <a:latin typeface="Inter"/>
                <a:ea typeface="Inter"/>
                <a:cs typeface="Inter"/>
                <a:sym typeface="Inter"/>
              </a:rPr>
              <a:t>All'avvio, il sistema carica i volti </a:t>
            </a:r>
            <a:r>
              <a:rPr lang="en-US" b="true" sz="2221">
                <a:solidFill>
                  <a:srgbClr val="000000"/>
                </a:solidFill>
                <a:latin typeface="Inter Bold"/>
                <a:ea typeface="Inter Bold"/>
                <a:cs typeface="Inter Bold"/>
                <a:sym typeface="Inter Bold"/>
              </a:rPr>
              <a:t>registrati</a:t>
            </a:r>
            <a:r>
              <a:rPr lang="en-US" sz="2221">
                <a:solidFill>
                  <a:srgbClr val="000000"/>
                </a:solidFill>
                <a:latin typeface="Inter"/>
                <a:ea typeface="Inter"/>
                <a:cs typeface="Inter"/>
                <a:sym typeface="Inter"/>
              </a:rPr>
              <a:t> che corrispondono alle identità degli utenti autorizzati, prelevandoli da una cartella specifica gestita dall'amministratore del server. La funzione </a:t>
            </a:r>
            <a:r>
              <a:rPr lang="en-US" b="true" sz="2221">
                <a:solidFill>
                  <a:srgbClr val="000000"/>
                </a:solidFill>
                <a:latin typeface="Inter Bold"/>
                <a:ea typeface="Inter Bold"/>
                <a:cs typeface="Inter Bold"/>
                <a:sym typeface="Inter Bold"/>
              </a:rPr>
              <a:t>recognize_face</a:t>
            </a:r>
            <a:r>
              <a:rPr lang="en-US" sz="2221">
                <a:solidFill>
                  <a:srgbClr val="000000"/>
                </a:solidFill>
                <a:latin typeface="Inter"/>
                <a:ea typeface="Inter"/>
                <a:cs typeface="Inter"/>
                <a:sym typeface="Inter"/>
              </a:rPr>
              <a:t>, fondamentale per il corretto funzionamento dell'applicazione, utilizza le funzioni della libreria Python </a:t>
            </a:r>
            <a:r>
              <a:rPr lang="en-US" b="true" sz="2221" i="true">
                <a:solidFill>
                  <a:srgbClr val="000000"/>
                </a:solidFill>
                <a:latin typeface="Inter Bold Italics"/>
                <a:ea typeface="Inter Bold Italics"/>
                <a:cs typeface="Inter Bold Italics"/>
                <a:sym typeface="Inter Bold Italics"/>
              </a:rPr>
              <a:t>face_recognition</a:t>
            </a:r>
            <a:r>
              <a:rPr lang="en-US" sz="2221">
                <a:solidFill>
                  <a:srgbClr val="000000"/>
                </a:solidFill>
                <a:latin typeface="Inter"/>
                <a:ea typeface="Inter"/>
                <a:cs typeface="Inter"/>
                <a:sym typeface="Inter"/>
              </a:rPr>
              <a:t>. In particolare, viene impiegata una funzione di confronto che confronta il volto acquisito con tutte le immagini archiviate nella cartella (database).</a:t>
            </a:r>
          </a:p>
        </p:txBody>
      </p:sp>
      <p:sp>
        <p:nvSpPr>
          <p:cNvPr name="TextBox 14" id="14"/>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23</a:t>
            </a:r>
          </a:p>
        </p:txBody>
      </p:sp>
      <p:sp>
        <p:nvSpPr>
          <p:cNvPr name="TextBox 15" id="15"/>
          <p:cNvSpPr txBox="true"/>
          <p:nvPr/>
        </p:nvSpPr>
        <p:spPr>
          <a:xfrm rot="0">
            <a:off x="1030217" y="1542804"/>
            <a:ext cx="7095716"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FACE RECOGNITION</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531317"/>
            <a:ext cx="8035571" cy="4726983"/>
            <a:chOff x="0" y="0"/>
            <a:chExt cx="969327" cy="570214"/>
          </a:xfrm>
        </p:grpSpPr>
        <p:sp>
          <p:nvSpPr>
            <p:cNvPr name="Freeform 3" id="3"/>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2"/>
              <a:stretch>
                <a:fillRect l="-13595" t="0" r="-13595" b="0"/>
              </a:stretch>
            </a:blipFill>
          </p:spPr>
        </p:sp>
      </p:grpSp>
      <p:grpSp>
        <p:nvGrpSpPr>
          <p:cNvPr name="Group 4" id="4"/>
          <p:cNvGrpSpPr/>
          <p:nvPr/>
        </p:nvGrpSpPr>
        <p:grpSpPr>
          <a:xfrm rot="0">
            <a:off x="1030217" y="1013257"/>
            <a:ext cx="860074" cy="333578"/>
            <a:chOff x="0" y="0"/>
            <a:chExt cx="1146765" cy="444771"/>
          </a:xfrm>
        </p:grpSpPr>
        <p:grpSp>
          <p:nvGrpSpPr>
            <p:cNvPr name="Group 5" id="5"/>
            <p:cNvGrpSpPr/>
            <p:nvPr/>
          </p:nvGrpSpPr>
          <p:grpSpPr>
            <a:xfrm rot="0">
              <a:off x="0" y="0"/>
              <a:ext cx="444771" cy="44477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8" id="8"/>
            <p:cNvGrpSpPr/>
            <p:nvPr/>
          </p:nvGrpSpPr>
          <p:grpSpPr>
            <a:xfrm rot="0">
              <a:off x="701994" y="0"/>
              <a:ext cx="444771" cy="44477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1" id="11"/>
          <p:cNvGrpSpPr/>
          <p:nvPr/>
        </p:nvGrpSpPr>
        <p:grpSpPr>
          <a:xfrm rot="0">
            <a:off x="14428430" y="7862748"/>
            <a:ext cx="7719139" cy="771913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4" id="14"/>
          <p:cNvGrpSpPr/>
          <p:nvPr/>
        </p:nvGrpSpPr>
        <p:grpSpPr>
          <a:xfrm rot="0">
            <a:off x="9223729" y="4531317"/>
            <a:ext cx="8035571" cy="4726983"/>
            <a:chOff x="0" y="0"/>
            <a:chExt cx="969327" cy="570214"/>
          </a:xfrm>
        </p:grpSpPr>
        <p:sp>
          <p:nvSpPr>
            <p:cNvPr name="Freeform 15" id="15"/>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3"/>
              <a:stretch>
                <a:fillRect l="-10026" t="0" r="-10026" b="0"/>
              </a:stretch>
            </a:blipFill>
          </p:spPr>
        </p:sp>
      </p:grpSp>
      <p:grpSp>
        <p:nvGrpSpPr>
          <p:cNvPr name="Group 16" id="16"/>
          <p:cNvGrpSpPr/>
          <p:nvPr/>
        </p:nvGrpSpPr>
        <p:grpSpPr>
          <a:xfrm rot="0">
            <a:off x="1039970" y="2087176"/>
            <a:ext cx="15693337" cy="1838960"/>
            <a:chOff x="0" y="0"/>
            <a:chExt cx="20924449" cy="2451947"/>
          </a:xfrm>
        </p:grpSpPr>
        <p:sp>
          <p:nvSpPr>
            <p:cNvPr name="TextBox 17" id="17"/>
            <p:cNvSpPr txBox="true"/>
            <p:nvPr/>
          </p:nvSpPr>
          <p:spPr>
            <a:xfrm rot="0">
              <a:off x="0" y="-95250"/>
              <a:ext cx="8902214" cy="2547197"/>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DASHBOARD E WEB APP-HOME</a:t>
              </a:r>
            </a:p>
          </p:txBody>
        </p:sp>
        <p:sp>
          <p:nvSpPr>
            <p:cNvPr name="TextBox 18" id="18"/>
            <p:cNvSpPr txBox="true"/>
            <p:nvPr/>
          </p:nvSpPr>
          <p:spPr>
            <a:xfrm rot="0">
              <a:off x="10451560" y="380153"/>
              <a:ext cx="10472890" cy="1380067"/>
            </a:xfrm>
            <a:prstGeom prst="rect">
              <a:avLst/>
            </a:prstGeom>
          </p:spPr>
          <p:txBody>
            <a:bodyPr anchor="t" rtlCol="false" tIns="0" lIns="0" bIns="0" rIns="0">
              <a:spAutoFit/>
            </a:bodyPr>
            <a:lstStyle/>
            <a:p>
              <a:pPr algn="just">
                <a:lnSpc>
                  <a:spcPts val="2799"/>
                </a:lnSpc>
                <a:spcBef>
                  <a:spcPct val="0"/>
                </a:spcBef>
              </a:pPr>
              <a:r>
                <a:rPr lang="en-US" sz="1999">
                  <a:solidFill>
                    <a:srgbClr val="000000"/>
                  </a:solidFill>
                  <a:latin typeface="Inter"/>
                  <a:ea typeface="Inter"/>
                  <a:cs typeface="Inter"/>
                  <a:sym typeface="Inter"/>
                </a:rPr>
                <a:t>L’applicazione si presenta con una schermata iniziale in cui vengono mostrate le funzionalità principali messe a disposizione degli utenti.</a:t>
              </a:r>
            </a:p>
          </p:txBody>
        </p:sp>
      </p:grpSp>
      <p:sp>
        <p:nvSpPr>
          <p:cNvPr name="TextBox 19" id="19"/>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24</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223729" y="4531317"/>
            <a:ext cx="8035571" cy="4726983"/>
            <a:chOff x="0" y="0"/>
            <a:chExt cx="969327" cy="570214"/>
          </a:xfrm>
        </p:grpSpPr>
        <p:sp>
          <p:nvSpPr>
            <p:cNvPr name="Freeform 3" id="3"/>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2"/>
              <a:stretch>
                <a:fillRect l="-10801" t="0" r="-10801" b="0"/>
              </a:stretch>
            </a:blipFill>
          </p:spPr>
        </p:sp>
      </p:grpSp>
      <p:grpSp>
        <p:nvGrpSpPr>
          <p:cNvPr name="Group 4" id="4"/>
          <p:cNvGrpSpPr/>
          <p:nvPr/>
        </p:nvGrpSpPr>
        <p:grpSpPr>
          <a:xfrm rot="0">
            <a:off x="-3707170" y="8057105"/>
            <a:ext cx="7719139" cy="7719139"/>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7" id="7"/>
          <p:cNvGrpSpPr/>
          <p:nvPr/>
        </p:nvGrpSpPr>
        <p:grpSpPr>
          <a:xfrm rot="0">
            <a:off x="1028700" y="4531317"/>
            <a:ext cx="8035571" cy="4726983"/>
            <a:chOff x="0" y="0"/>
            <a:chExt cx="969327" cy="570214"/>
          </a:xfrm>
        </p:grpSpPr>
        <p:sp>
          <p:nvSpPr>
            <p:cNvPr name="Freeform 8" id="8"/>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3"/>
              <a:stretch>
                <a:fillRect l="-10801" t="0" r="-10801" b="0"/>
              </a:stretch>
            </a:blipFill>
          </p:spPr>
        </p:sp>
      </p:grpSp>
      <p:grpSp>
        <p:nvGrpSpPr>
          <p:cNvPr name="Group 9" id="9"/>
          <p:cNvGrpSpPr/>
          <p:nvPr/>
        </p:nvGrpSpPr>
        <p:grpSpPr>
          <a:xfrm rot="0">
            <a:off x="1030217" y="1013257"/>
            <a:ext cx="860074" cy="333578"/>
            <a:chOff x="0" y="0"/>
            <a:chExt cx="1146765" cy="444771"/>
          </a:xfrm>
        </p:grpSpPr>
        <p:grpSp>
          <p:nvGrpSpPr>
            <p:cNvPr name="Group 10" id="10"/>
            <p:cNvGrpSpPr/>
            <p:nvPr/>
          </p:nvGrpSpPr>
          <p:grpSpPr>
            <a:xfrm rot="0">
              <a:off x="0" y="0"/>
              <a:ext cx="444771" cy="444771"/>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3" id="13"/>
            <p:cNvGrpSpPr/>
            <p:nvPr/>
          </p:nvGrpSpPr>
          <p:grpSpPr>
            <a:xfrm rot="0">
              <a:off x="701994" y="0"/>
              <a:ext cx="444771" cy="44477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6" id="16"/>
          <p:cNvGrpSpPr/>
          <p:nvPr/>
        </p:nvGrpSpPr>
        <p:grpSpPr>
          <a:xfrm rot="0">
            <a:off x="1030217" y="2337435"/>
            <a:ext cx="15693337" cy="1838960"/>
            <a:chOff x="0" y="0"/>
            <a:chExt cx="20924449" cy="2451947"/>
          </a:xfrm>
        </p:grpSpPr>
        <p:sp>
          <p:nvSpPr>
            <p:cNvPr name="TextBox 17" id="17"/>
            <p:cNvSpPr txBox="true"/>
            <p:nvPr/>
          </p:nvSpPr>
          <p:spPr>
            <a:xfrm rot="0">
              <a:off x="0" y="-95250"/>
              <a:ext cx="8902214" cy="2547197"/>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WEB APP REGISTRAZIONE</a:t>
              </a:r>
            </a:p>
          </p:txBody>
        </p:sp>
        <p:sp>
          <p:nvSpPr>
            <p:cNvPr name="TextBox 18" id="18"/>
            <p:cNvSpPr txBox="true"/>
            <p:nvPr/>
          </p:nvSpPr>
          <p:spPr>
            <a:xfrm rot="0">
              <a:off x="10451560" y="380153"/>
              <a:ext cx="10472890" cy="1849967"/>
            </a:xfrm>
            <a:prstGeom prst="rect">
              <a:avLst/>
            </a:prstGeom>
          </p:spPr>
          <p:txBody>
            <a:bodyPr anchor="t" rtlCol="false" tIns="0" lIns="0" bIns="0" rIns="0">
              <a:spAutoFit/>
            </a:bodyPr>
            <a:lstStyle/>
            <a:p>
              <a:pPr algn="just">
                <a:lnSpc>
                  <a:spcPts val="2799"/>
                </a:lnSpc>
                <a:spcBef>
                  <a:spcPct val="0"/>
                </a:spcBef>
              </a:pPr>
              <a:r>
                <a:rPr lang="en-US" sz="1999">
                  <a:solidFill>
                    <a:srgbClr val="000000"/>
                  </a:solidFill>
                  <a:latin typeface="Inter"/>
                  <a:ea typeface="Inter"/>
                  <a:cs typeface="Inter"/>
                  <a:sym typeface="Inter"/>
                </a:rPr>
                <a:t>La procedura di registrazione consente agli utenti di registrarsi al sistema, aggiungendo oltre ad username, password e ruolo anche una propria foto che sarà sfruttata per il riconoscimento facciale.</a:t>
              </a:r>
            </a:p>
          </p:txBody>
        </p:sp>
      </p:grpSp>
      <p:sp>
        <p:nvSpPr>
          <p:cNvPr name="TextBox 19" id="19"/>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25</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017857" y="4531317"/>
            <a:ext cx="9962056" cy="4726983"/>
            <a:chOff x="0" y="0"/>
            <a:chExt cx="1201718" cy="570214"/>
          </a:xfrm>
        </p:grpSpPr>
        <p:sp>
          <p:nvSpPr>
            <p:cNvPr name="Freeform 3" id="3"/>
            <p:cNvSpPr/>
            <p:nvPr/>
          </p:nvSpPr>
          <p:spPr>
            <a:xfrm flipH="false" flipV="false" rot="0">
              <a:off x="0" y="0"/>
              <a:ext cx="1201718" cy="570214"/>
            </a:xfrm>
            <a:custGeom>
              <a:avLst/>
              <a:gdLst/>
              <a:ahLst/>
              <a:cxnLst/>
              <a:rect r="r" b="b" t="t" l="l"/>
              <a:pathLst>
                <a:path h="570214" w="1201718">
                  <a:moveTo>
                    <a:pt x="17874" y="0"/>
                  </a:moveTo>
                  <a:lnTo>
                    <a:pt x="1183844" y="0"/>
                  </a:lnTo>
                  <a:cubicBezTo>
                    <a:pt x="1193716" y="0"/>
                    <a:pt x="1201718" y="8003"/>
                    <a:pt x="1201718" y="17874"/>
                  </a:cubicBezTo>
                  <a:lnTo>
                    <a:pt x="1201718" y="552340"/>
                  </a:lnTo>
                  <a:cubicBezTo>
                    <a:pt x="1201718" y="562211"/>
                    <a:pt x="1193716" y="570214"/>
                    <a:pt x="1183844" y="570214"/>
                  </a:cubicBezTo>
                  <a:lnTo>
                    <a:pt x="17874" y="570214"/>
                  </a:lnTo>
                  <a:cubicBezTo>
                    <a:pt x="13134" y="570214"/>
                    <a:pt x="8587" y="568331"/>
                    <a:pt x="5235" y="564979"/>
                  </a:cubicBezTo>
                  <a:cubicBezTo>
                    <a:pt x="1883" y="561626"/>
                    <a:pt x="0" y="557080"/>
                    <a:pt x="0" y="552340"/>
                  </a:cubicBezTo>
                  <a:lnTo>
                    <a:pt x="0" y="17874"/>
                  </a:lnTo>
                  <a:cubicBezTo>
                    <a:pt x="0" y="13134"/>
                    <a:pt x="1883" y="8587"/>
                    <a:pt x="5235" y="5235"/>
                  </a:cubicBezTo>
                  <a:cubicBezTo>
                    <a:pt x="8587" y="1883"/>
                    <a:pt x="13134" y="0"/>
                    <a:pt x="17874" y="0"/>
                  </a:cubicBezTo>
                  <a:close/>
                </a:path>
              </a:pathLst>
            </a:custGeom>
            <a:blipFill>
              <a:blip r:embed="rId2"/>
              <a:stretch>
                <a:fillRect l="-748" t="0" r="-748" b="0"/>
              </a:stretch>
            </a:blipFill>
          </p:spPr>
        </p:sp>
      </p:grpSp>
      <p:grpSp>
        <p:nvGrpSpPr>
          <p:cNvPr name="Group 4" id="4"/>
          <p:cNvGrpSpPr/>
          <p:nvPr/>
        </p:nvGrpSpPr>
        <p:grpSpPr>
          <a:xfrm rot="0">
            <a:off x="1030217" y="1013257"/>
            <a:ext cx="860074" cy="333578"/>
            <a:chOff x="0" y="0"/>
            <a:chExt cx="1146765" cy="444771"/>
          </a:xfrm>
        </p:grpSpPr>
        <p:grpSp>
          <p:nvGrpSpPr>
            <p:cNvPr name="Group 5" id="5"/>
            <p:cNvGrpSpPr/>
            <p:nvPr/>
          </p:nvGrpSpPr>
          <p:grpSpPr>
            <a:xfrm rot="0">
              <a:off x="0" y="0"/>
              <a:ext cx="444771" cy="44477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8" id="8"/>
            <p:cNvGrpSpPr/>
            <p:nvPr/>
          </p:nvGrpSpPr>
          <p:grpSpPr>
            <a:xfrm rot="0">
              <a:off x="701994" y="0"/>
              <a:ext cx="444771" cy="44477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1" id="11"/>
          <p:cNvGrpSpPr/>
          <p:nvPr/>
        </p:nvGrpSpPr>
        <p:grpSpPr>
          <a:xfrm rot="0">
            <a:off x="1030217" y="2337435"/>
            <a:ext cx="15693337" cy="1838960"/>
            <a:chOff x="0" y="0"/>
            <a:chExt cx="20924449" cy="2451947"/>
          </a:xfrm>
        </p:grpSpPr>
        <p:sp>
          <p:nvSpPr>
            <p:cNvPr name="TextBox 12" id="12"/>
            <p:cNvSpPr txBox="true"/>
            <p:nvPr/>
          </p:nvSpPr>
          <p:spPr>
            <a:xfrm rot="0">
              <a:off x="0" y="-95250"/>
              <a:ext cx="8902214" cy="2547197"/>
            </a:xfrm>
            <a:prstGeom prst="rect">
              <a:avLst/>
            </a:prstGeom>
          </p:spPr>
          <p:txBody>
            <a:bodyPr anchor="t" rtlCol="false" tIns="0" lIns="0" bIns="0" rIns="0">
              <a:spAutoFit/>
            </a:bodyPr>
            <a:lstStyle/>
            <a:p>
              <a:pPr algn="l">
                <a:lnSpc>
                  <a:spcPts val="7840"/>
                </a:lnSpc>
              </a:pPr>
              <a:r>
                <a:rPr lang="en-US" sz="5600" b="true">
                  <a:solidFill>
                    <a:srgbClr val="000000"/>
                  </a:solidFill>
                  <a:latin typeface="Red Hat Display Bold"/>
                  <a:ea typeface="Red Hat Display Bold"/>
                  <a:cs typeface="Red Hat Display Bold"/>
                  <a:sym typeface="Red Hat Display Bold"/>
                </a:rPr>
                <a:t>WEB APP</a:t>
              </a:r>
            </a:p>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LOGIN</a:t>
              </a:r>
            </a:p>
          </p:txBody>
        </p:sp>
        <p:sp>
          <p:nvSpPr>
            <p:cNvPr name="TextBox 13" id="13"/>
            <p:cNvSpPr txBox="true"/>
            <p:nvPr/>
          </p:nvSpPr>
          <p:spPr>
            <a:xfrm rot="0">
              <a:off x="10451560" y="380153"/>
              <a:ext cx="10472890" cy="1380067"/>
            </a:xfrm>
            <a:prstGeom prst="rect">
              <a:avLst/>
            </a:prstGeom>
          </p:spPr>
          <p:txBody>
            <a:bodyPr anchor="t" rtlCol="false" tIns="0" lIns="0" bIns="0" rIns="0">
              <a:spAutoFit/>
            </a:bodyPr>
            <a:lstStyle/>
            <a:p>
              <a:pPr algn="just">
                <a:lnSpc>
                  <a:spcPts val="2799"/>
                </a:lnSpc>
                <a:spcBef>
                  <a:spcPct val="0"/>
                </a:spcBef>
              </a:pPr>
              <a:r>
                <a:rPr lang="en-US" sz="1999">
                  <a:solidFill>
                    <a:srgbClr val="000000"/>
                  </a:solidFill>
                  <a:latin typeface="Inter"/>
                  <a:ea typeface="Inter"/>
                  <a:cs typeface="Inter"/>
                  <a:sym typeface="Inter"/>
                </a:rPr>
                <a:t>Attraverso il login ciascun utente può consultare il registro degli accessi, in modo da rilevare eventuali tentativi di accesso da parte di sconosciuti. </a:t>
              </a:r>
            </a:p>
          </p:txBody>
        </p:sp>
      </p:grpSp>
      <p:sp>
        <p:nvSpPr>
          <p:cNvPr name="TextBox 14" id="14"/>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26</a:t>
            </a:r>
          </a:p>
        </p:txBody>
      </p:sp>
      <p:grpSp>
        <p:nvGrpSpPr>
          <p:cNvPr name="Group 15" id="15"/>
          <p:cNvGrpSpPr/>
          <p:nvPr/>
        </p:nvGrpSpPr>
        <p:grpSpPr>
          <a:xfrm rot="0">
            <a:off x="14428430" y="7862748"/>
            <a:ext cx="7719139" cy="771913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378070" y="4176395"/>
            <a:ext cx="12997631" cy="5081905"/>
            <a:chOff x="0" y="0"/>
            <a:chExt cx="1458396" cy="570214"/>
          </a:xfrm>
        </p:grpSpPr>
        <p:sp>
          <p:nvSpPr>
            <p:cNvPr name="Freeform 3" id="3"/>
            <p:cNvSpPr/>
            <p:nvPr/>
          </p:nvSpPr>
          <p:spPr>
            <a:xfrm flipH="false" flipV="false" rot="0">
              <a:off x="0" y="0"/>
              <a:ext cx="1458396" cy="570214"/>
            </a:xfrm>
            <a:custGeom>
              <a:avLst/>
              <a:gdLst/>
              <a:ahLst/>
              <a:cxnLst/>
              <a:rect r="r" b="b" t="t" l="l"/>
              <a:pathLst>
                <a:path h="570214" w="1458396">
                  <a:moveTo>
                    <a:pt x="13700" y="0"/>
                  </a:moveTo>
                  <a:lnTo>
                    <a:pt x="1444696" y="0"/>
                  </a:lnTo>
                  <a:cubicBezTo>
                    <a:pt x="1448329" y="0"/>
                    <a:pt x="1451814" y="1443"/>
                    <a:pt x="1454383" y="4013"/>
                  </a:cubicBezTo>
                  <a:cubicBezTo>
                    <a:pt x="1456952" y="6582"/>
                    <a:pt x="1458396" y="10066"/>
                    <a:pt x="1458396" y="13700"/>
                  </a:cubicBezTo>
                  <a:lnTo>
                    <a:pt x="1458396" y="556514"/>
                  </a:lnTo>
                  <a:cubicBezTo>
                    <a:pt x="1458396" y="560147"/>
                    <a:pt x="1456952" y="563632"/>
                    <a:pt x="1454383" y="566201"/>
                  </a:cubicBezTo>
                  <a:cubicBezTo>
                    <a:pt x="1451814" y="568770"/>
                    <a:pt x="1448329" y="570214"/>
                    <a:pt x="1444696" y="570214"/>
                  </a:cubicBezTo>
                  <a:lnTo>
                    <a:pt x="13700" y="570214"/>
                  </a:lnTo>
                  <a:cubicBezTo>
                    <a:pt x="10066" y="570214"/>
                    <a:pt x="6582" y="568770"/>
                    <a:pt x="4013" y="566201"/>
                  </a:cubicBezTo>
                  <a:cubicBezTo>
                    <a:pt x="1443" y="563632"/>
                    <a:pt x="0" y="560147"/>
                    <a:pt x="0" y="556514"/>
                  </a:cubicBezTo>
                  <a:lnTo>
                    <a:pt x="0" y="13700"/>
                  </a:lnTo>
                  <a:cubicBezTo>
                    <a:pt x="0" y="10066"/>
                    <a:pt x="1443" y="6582"/>
                    <a:pt x="4013" y="4013"/>
                  </a:cubicBezTo>
                  <a:cubicBezTo>
                    <a:pt x="6582" y="1443"/>
                    <a:pt x="10066" y="0"/>
                    <a:pt x="13700" y="0"/>
                  </a:cubicBezTo>
                  <a:close/>
                </a:path>
              </a:pathLst>
            </a:custGeom>
            <a:blipFill>
              <a:blip r:embed="rId2"/>
              <a:stretch>
                <a:fillRect l="-1276" t="0" r="-1276" b="0"/>
              </a:stretch>
            </a:blipFill>
          </p:spPr>
        </p:sp>
      </p:grpSp>
      <p:grpSp>
        <p:nvGrpSpPr>
          <p:cNvPr name="Group 4" id="4"/>
          <p:cNvGrpSpPr/>
          <p:nvPr/>
        </p:nvGrpSpPr>
        <p:grpSpPr>
          <a:xfrm rot="0">
            <a:off x="1030217" y="1013257"/>
            <a:ext cx="860074" cy="333578"/>
            <a:chOff x="0" y="0"/>
            <a:chExt cx="1146765" cy="444771"/>
          </a:xfrm>
        </p:grpSpPr>
        <p:grpSp>
          <p:nvGrpSpPr>
            <p:cNvPr name="Group 5" id="5"/>
            <p:cNvGrpSpPr/>
            <p:nvPr/>
          </p:nvGrpSpPr>
          <p:grpSpPr>
            <a:xfrm rot="0">
              <a:off x="0" y="0"/>
              <a:ext cx="444771" cy="44477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8" id="8"/>
            <p:cNvGrpSpPr/>
            <p:nvPr/>
          </p:nvGrpSpPr>
          <p:grpSpPr>
            <a:xfrm rot="0">
              <a:off x="701994" y="0"/>
              <a:ext cx="444771" cy="44477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1" id="11"/>
          <p:cNvGrpSpPr/>
          <p:nvPr/>
        </p:nvGrpSpPr>
        <p:grpSpPr>
          <a:xfrm rot="0">
            <a:off x="1030217" y="2337435"/>
            <a:ext cx="15693337" cy="1838960"/>
            <a:chOff x="0" y="0"/>
            <a:chExt cx="20924449" cy="2451947"/>
          </a:xfrm>
        </p:grpSpPr>
        <p:sp>
          <p:nvSpPr>
            <p:cNvPr name="TextBox 12" id="12"/>
            <p:cNvSpPr txBox="true"/>
            <p:nvPr/>
          </p:nvSpPr>
          <p:spPr>
            <a:xfrm rot="0">
              <a:off x="0" y="-95250"/>
              <a:ext cx="8902214" cy="2547197"/>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REGISTRO ACCESSI</a:t>
              </a:r>
            </a:p>
          </p:txBody>
        </p:sp>
        <p:sp>
          <p:nvSpPr>
            <p:cNvPr name="TextBox 13" id="13"/>
            <p:cNvSpPr txBox="true"/>
            <p:nvPr/>
          </p:nvSpPr>
          <p:spPr>
            <a:xfrm rot="0">
              <a:off x="10451560" y="370628"/>
              <a:ext cx="10472890" cy="503132"/>
            </a:xfrm>
            <a:prstGeom prst="rect">
              <a:avLst/>
            </a:prstGeom>
          </p:spPr>
          <p:txBody>
            <a:bodyPr anchor="t" rtlCol="false" tIns="0" lIns="0" bIns="0" rIns="0">
              <a:spAutoFit/>
            </a:bodyPr>
            <a:lstStyle/>
            <a:p>
              <a:pPr algn="just">
                <a:lnSpc>
                  <a:spcPts val="3219"/>
                </a:lnSpc>
                <a:spcBef>
                  <a:spcPct val="0"/>
                </a:spcBef>
              </a:pPr>
              <a:r>
                <a:rPr lang="en-US" sz="2299">
                  <a:solidFill>
                    <a:srgbClr val="000000"/>
                  </a:solidFill>
                  <a:latin typeface="Inter"/>
                  <a:ea typeface="Inter"/>
                  <a:cs typeface="Inter"/>
                  <a:sym typeface="Inter"/>
                </a:rPr>
                <a:t>Vengono mostrati in tempo reale gli accessi al sistema.</a:t>
              </a:r>
            </a:p>
          </p:txBody>
        </p:sp>
      </p:grpSp>
      <p:sp>
        <p:nvSpPr>
          <p:cNvPr name="TextBox 14" id="14"/>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27</a:t>
            </a:r>
          </a:p>
        </p:txBody>
      </p:sp>
      <p:grpSp>
        <p:nvGrpSpPr>
          <p:cNvPr name="Group 15" id="15"/>
          <p:cNvGrpSpPr/>
          <p:nvPr/>
        </p:nvGrpSpPr>
        <p:grpSpPr>
          <a:xfrm rot="0">
            <a:off x="-3707170" y="8057105"/>
            <a:ext cx="7719139" cy="771913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428430" y="7862748"/>
            <a:ext cx="7719139" cy="771913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3707170" y="8057105"/>
            <a:ext cx="7719139" cy="771913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8" id="8"/>
          <p:cNvGrpSpPr>
            <a:grpSpLocks noChangeAspect="true"/>
          </p:cNvGrpSpPr>
          <p:nvPr/>
        </p:nvGrpSpPr>
        <p:grpSpPr>
          <a:xfrm rot="0">
            <a:off x="3452763" y="1701010"/>
            <a:ext cx="11382474" cy="913888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2"/>
              <a:stretch>
                <a:fillRect l="0" t="-66" r="0" b="-66"/>
              </a:stretch>
            </a:blipFill>
          </p:spPr>
        </p:sp>
      </p:grpSp>
      <p:sp>
        <p:nvSpPr>
          <p:cNvPr name="TextBox 13" id="13"/>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28</a:t>
            </a:r>
          </a:p>
        </p:txBody>
      </p:sp>
      <p:sp>
        <p:nvSpPr>
          <p:cNvPr name="TextBox 14" id="14"/>
          <p:cNvSpPr txBox="true"/>
          <p:nvPr/>
        </p:nvSpPr>
        <p:spPr>
          <a:xfrm rot="0">
            <a:off x="2318610" y="541165"/>
            <a:ext cx="13650780" cy="1934210"/>
          </a:xfrm>
          <a:prstGeom prst="rect">
            <a:avLst/>
          </a:prstGeom>
        </p:spPr>
        <p:txBody>
          <a:bodyPr anchor="t" rtlCol="false" tIns="0" lIns="0" bIns="0" rIns="0">
            <a:spAutoFit/>
          </a:bodyPr>
          <a:lstStyle/>
          <a:p>
            <a:pPr algn="ctr">
              <a:lnSpc>
                <a:spcPts val="7840"/>
              </a:lnSpc>
            </a:pPr>
            <a:r>
              <a:rPr lang="en-US" b="true" sz="5600">
                <a:solidFill>
                  <a:srgbClr val="000000"/>
                </a:solidFill>
                <a:latin typeface="Red Hat Display Bold"/>
                <a:ea typeface="Red Hat Display Bold"/>
                <a:cs typeface="Red Hat Display Bold"/>
                <a:sym typeface="Red Hat Display Bold"/>
              </a:rPr>
              <a:t>DEMO DEL PRODOTTO</a:t>
            </a:r>
          </a:p>
          <a:p>
            <a:pPr algn="ctr">
              <a:lnSpc>
                <a:spcPts val="7840"/>
              </a:lnSpc>
              <a:spcBef>
                <a:spcPct val="0"/>
              </a:spcBef>
            </a:pP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428430" y="7862748"/>
            <a:ext cx="7719139" cy="771913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3707170" y="8057105"/>
            <a:ext cx="7719139" cy="771913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8" id="8"/>
          <p:cNvGrpSpPr/>
          <p:nvPr/>
        </p:nvGrpSpPr>
        <p:grpSpPr>
          <a:xfrm rot="0">
            <a:off x="1028700" y="4463477"/>
            <a:ext cx="1512662" cy="1512662"/>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1" id="11"/>
          <p:cNvGrpSpPr/>
          <p:nvPr/>
        </p:nvGrpSpPr>
        <p:grpSpPr>
          <a:xfrm rot="0">
            <a:off x="1028700" y="6350085"/>
            <a:ext cx="1512662" cy="1512662"/>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4" id="14"/>
          <p:cNvSpPr/>
          <p:nvPr/>
        </p:nvSpPr>
        <p:spPr>
          <a:xfrm flipH="false" flipV="false" rot="0">
            <a:off x="1388748" y="4717574"/>
            <a:ext cx="792567" cy="1004468"/>
          </a:xfrm>
          <a:custGeom>
            <a:avLst/>
            <a:gdLst/>
            <a:ahLst/>
            <a:cxnLst/>
            <a:rect r="r" b="b" t="t" l="l"/>
            <a:pathLst>
              <a:path h="1004468" w="792567">
                <a:moveTo>
                  <a:pt x="0" y="0"/>
                </a:moveTo>
                <a:lnTo>
                  <a:pt x="792567" y="0"/>
                </a:lnTo>
                <a:lnTo>
                  <a:pt x="792567" y="1004468"/>
                </a:lnTo>
                <a:lnTo>
                  <a:pt x="0" y="10044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0">
            <a:off x="1415162" y="6626634"/>
            <a:ext cx="739738" cy="959566"/>
          </a:xfrm>
          <a:custGeom>
            <a:avLst/>
            <a:gdLst/>
            <a:ahLst/>
            <a:cxnLst/>
            <a:rect r="r" b="b" t="t" l="l"/>
            <a:pathLst>
              <a:path h="959566" w="739738">
                <a:moveTo>
                  <a:pt x="0" y="0"/>
                </a:moveTo>
                <a:lnTo>
                  <a:pt x="739738" y="0"/>
                </a:lnTo>
                <a:lnTo>
                  <a:pt x="739738" y="959565"/>
                </a:lnTo>
                <a:lnTo>
                  <a:pt x="0" y="9595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6" id="16"/>
          <p:cNvGrpSpPr/>
          <p:nvPr/>
        </p:nvGrpSpPr>
        <p:grpSpPr>
          <a:xfrm rot="0">
            <a:off x="9305239" y="4463477"/>
            <a:ext cx="1512662" cy="1512662"/>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9" id="19"/>
          <p:cNvSpPr/>
          <p:nvPr/>
        </p:nvSpPr>
        <p:spPr>
          <a:xfrm flipH="false" flipV="false" rot="0">
            <a:off x="9532252" y="4784804"/>
            <a:ext cx="1058637" cy="870007"/>
          </a:xfrm>
          <a:custGeom>
            <a:avLst/>
            <a:gdLst/>
            <a:ahLst/>
            <a:cxnLst/>
            <a:rect r="r" b="b" t="t" l="l"/>
            <a:pathLst>
              <a:path h="870007" w="1058637">
                <a:moveTo>
                  <a:pt x="0" y="0"/>
                </a:moveTo>
                <a:lnTo>
                  <a:pt x="1058636" y="0"/>
                </a:lnTo>
                <a:lnTo>
                  <a:pt x="1058636" y="870007"/>
                </a:lnTo>
                <a:lnTo>
                  <a:pt x="0" y="87000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0" id="20"/>
          <p:cNvGrpSpPr/>
          <p:nvPr/>
        </p:nvGrpSpPr>
        <p:grpSpPr>
          <a:xfrm rot="0">
            <a:off x="9305239" y="6350085"/>
            <a:ext cx="1512662" cy="1512662"/>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23" id="23"/>
          <p:cNvGrpSpPr/>
          <p:nvPr/>
        </p:nvGrpSpPr>
        <p:grpSpPr>
          <a:xfrm rot="0">
            <a:off x="1030217" y="1013257"/>
            <a:ext cx="860074" cy="333578"/>
            <a:chOff x="0" y="0"/>
            <a:chExt cx="1146765" cy="444771"/>
          </a:xfrm>
        </p:grpSpPr>
        <p:grpSp>
          <p:nvGrpSpPr>
            <p:cNvPr name="Group 24" id="24"/>
            <p:cNvGrpSpPr/>
            <p:nvPr/>
          </p:nvGrpSpPr>
          <p:grpSpPr>
            <a:xfrm rot="0">
              <a:off x="0" y="0"/>
              <a:ext cx="444771" cy="444771"/>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6" id="2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27" id="27"/>
            <p:cNvGrpSpPr/>
            <p:nvPr/>
          </p:nvGrpSpPr>
          <p:grpSpPr>
            <a:xfrm rot="0">
              <a:off x="701994" y="0"/>
              <a:ext cx="444771" cy="444771"/>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30" id="30"/>
          <p:cNvSpPr/>
          <p:nvPr/>
        </p:nvSpPr>
        <p:spPr>
          <a:xfrm flipH="false" flipV="false" rot="0">
            <a:off x="9597204" y="6564593"/>
            <a:ext cx="928733" cy="1021606"/>
          </a:xfrm>
          <a:custGeom>
            <a:avLst/>
            <a:gdLst/>
            <a:ahLst/>
            <a:cxnLst/>
            <a:rect r="r" b="b" t="t" l="l"/>
            <a:pathLst>
              <a:path h="1021606" w="928733">
                <a:moveTo>
                  <a:pt x="0" y="0"/>
                </a:moveTo>
                <a:lnTo>
                  <a:pt x="928732" y="0"/>
                </a:lnTo>
                <a:lnTo>
                  <a:pt x="928732" y="1021606"/>
                </a:lnTo>
                <a:lnTo>
                  <a:pt x="0" y="102160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31" id="31"/>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29</a:t>
            </a:r>
          </a:p>
        </p:txBody>
      </p:sp>
      <p:sp>
        <p:nvSpPr>
          <p:cNvPr name="TextBox 32" id="32"/>
          <p:cNvSpPr txBox="true"/>
          <p:nvPr/>
        </p:nvSpPr>
        <p:spPr>
          <a:xfrm rot="0">
            <a:off x="1189939" y="2503170"/>
            <a:ext cx="16230600" cy="1749425"/>
          </a:xfrm>
          <a:prstGeom prst="rect">
            <a:avLst/>
          </a:prstGeom>
        </p:spPr>
        <p:txBody>
          <a:bodyPr anchor="t" rtlCol="false" tIns="0" lIns="0" bIns="0" rIns="0">
            <a:spAutoFit/>
          </a:bodyPr>
          <a:lstStyle/>
          <a:p>
            <a:pPr algn="just">
              <a:lnSpc>
                <a:spcPts val="2799"/>
              </a:lnSpc>
              <a:spcBef>
                <a:spcPct val="0"/>
              </a:spcBef>
            </a:pPr>
            <a:r>
              <a:rPr lang="en-US" sz="1999">
                <a:solidFill>
                  <a:srgbClr val="000000"/>
                </a:solidFill>
                <a:latin typeface="Inter"/>
                <a:ea typeface="Inter"/>
                <a:cs typeface="Inter"/>
                <a:sym typeface="Inter"/>
              </a:rPr>
              <a:t>Il sistema Spyhole integra riconoscimento facciale, autenticazione Bluetooth e controllo meccanico tramite servomotore, offrendo una soluzione completa per il controllo accessi. L’architettura distribuita, composta da </a:t>
            </a:r>
            <a:r>
              <a:rPr lang="en-US" b="true" sz="1999">
                <a:solidFill>
                  <a:srgbClr val="000000"/>
                </a:solidFill>
                <a:latin typeface="Inter Bold"/>
                <a:ea typeface="Inter Bold"/>
                <a:cs typeface="Inter Bold"/>
                <a:sym typeface="Inter Bold"/>
              </a:rPr>
              <a:t>STM32</a:t>
            </a:r>
            <a:r>
              <a:rPr lang="en-US" sz="1999">
                <a:solidFill>
                  <a:srgbClr val="000000"/>
                </a:solidFill>
                <a:latin typeface="Inter"/>
                <a:ea typeface="Inter"/>
                <a:cs typeface="Inter"/>
                <a:sym typeface="Inter"/>
              </a:rPr>
              <a:t>, </a:t>
            </a:r>
            <a:r>
              <a:rPr lang="en-US" b="true" sz="1999">
                <a:solidFill>
                  <a:srgbClr val="000000"/>
                </a:solidFill>
                <a:latin typeface="Inter Bold"/>
                <a:ea typeface="Inter Bold"/>
                <a:cs typeface="Inter Bold"/>
                <a:sym typeface="Inter Bold"/>
              </a:rPr>
              <a:t>ESP32-CAM</a:t>
            </a:r>
            <a:r>
              <a:rPr lang="en-US" sz="1999">
                <a:solidFill>
                  <a:srgbClr val="000000"/>
                </a:solidFill>
                <a:latin typeface="Inter"/>
                <a:ea typeface="Inter"/>
                <a:cs typeface="Inter"/>
                <a:sym typeface="Inter"/>
              </a:rPr>
              <a:t>, </a:t>
            </a:r>
            <a:r>
              <a:rPr lang="en-US" b="true" sz="1999">
                <a:solidFill>
                  <a:srgbClr val="000000"/>
                </a:solidFill>
                <a:latin typeface="Inter Bold"/>
                <a:ea typeface="Inter Bold"/>
                <a:cs typeface="Inter Bold"/>
                <a:sym typeface="Inter Bold"/>
              </a:rPr>
              <a:t>HC-05</a:t>
            </a:r>
            <a:r>
              <a:rPr lang="en-US" sz="1999">
                <a:solidFill>
                  <a:srgbClr val="000000"/>
                </a:solidFill>
                <a:latin typeface="Inter"/>
                <a:ea typeface="Inter"/>
                <a:cs typeface="Inter"/>
                <a:sym typeface="Inter"/>
              </a:rPr>
              <a:t> e </a:t>
            </a:r>
            <a:r>
              <a:rPr lang="en-US" b="true" sz="1999">
                <a:solidFill>
                  <a:srgbClr val="000000"/>
                </a:solidFill>
                <a:latin typeface="Inter Bold"/>
                <a:ea typeface="Inter Bold"/>
                <a:cs typeface="Inter Bold"/>
                <a:sym typeface="Inter Bold"/>
              </a:rPr>
              <a:t>server Flask</a:t>
            </a:r>
            <a:r>
              <a:rPr lang="en-US" sz="1999">
                <a:solidFill>
                  <a:srgbClr val="000000"/>
                </a:solidFill>
                <a:latin typeface="Inter"/>
                <a:ea typeface="Inter"/>
                <a:cs typeface="Inter"/>
                <a:sym typeface="Inter"/>
              </a:rPr>
              <a:t>, garantisce comunicazioni efficienti e affidabili tra tutti i moduli, permettendo alla STM32 di coordinare comandi Bluetooth e dati per il riconoscimento facciale in modo stabile. L’integrazione della dashboard web consente il monitoraggio in tempo reale e la gestione centralizzata degli utenti. Di seguito sono riportati alcuni </a:t>
            </a:r>
            <a:r>
              <a:rPr lang="en-US" b="true" sz="1999" i="true">
                <a:solidFill>
                  <a:srgbClr val="000000"/>
                </a:solidFill>
                <a:latin typeface="Inter Bold Italics"/>
                <a:ea typeface="Inter Bold Italics"/>
                <a:cs typeface="Inter Bold Italics"/>
                <a:sym typeface="Inter Bold Italics"/>
              </a:rPr>
              <a:t>sviluppi futuri:</a:t>
            </a:r>
          </a:p>
        </p:txBody>
      </p:sp>
      <p:sp>
        <p:nvSpPr>
          <p:cNvPr name="TextBox 33" id="33"/>
          <p:cNvSpPr txBox="true"/>
          <p:nvPr/>
        </p:nvSpPr>
        <p:spPr>
          <a:xfrm rot="0">
            <a:off x="2318610" y="1479550"/>
            <a:ext cx="13650780" cy="943610"/>
          </a:xfrm>
          <a:prstGeom prst="rect">
            <a:avLst/>
          </a:prstGeom>
        </p:spPr>
        <p:txBody>
          <a:bodyPr anchor="t" rtlCol="false" tIns="0" lIns="0" bIns="0" rIns="0">
            <a:spAutoFit/>
          </a:bodyPr>
          <a:lstStyle/>
          <a:p>
            <a:pPr algn="ctr">
              <a:lnSpc>
                <a:spcPts val="7840"/>
              </a:lnSpc>
              <a:spcBef>
                <a:spcPct val="0"/>
              </a:spcBef>
            </a:pPr>
            <a:r>
              <a:rPr lang="en-US" b="true" sz="5600">
                <a:solidFill>
                  <a:srgbClr val="000000"/>
                </a:solidFill>
                <a:latin typeface="Red Hat Display Bold"/>
                <a:ea typeface="Red Hat Display Bold"/>
                <a:cs typeface="Red Hat Display Bold"/>
                <a:sym typeface="Red Hat Display Bold"/>
              </a:rPr>
              <a:t>CONCLUSIONI E SVILUPPI FUTURI</a:t>
            </a:r>
          </a:p>
        </p:txBody>
      </p:sp>
      <p:sp>
        <p:nvSpPr>
          <p:cNvPr name="TextBox 34" id="34"/>
          <p:cNvSpPr txBox="true"/>
          <p:nvPr/>
        </p:nvSpPr>
        <p:spPr>
          <a:xfrm rot="0">
            <a:off x="2862724" y="4813935"/>
            <a:ext cx="5725297" cy="62103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Implementazione di un database remoto per la gestione scalabile delle identità e dei log di accesso.</a:t>
            </a:r>
          </a:p>
        </p:txBody>
      </p:sp>
      <p:sp>
        <p:nvSpPr>
          <p:cNvPr name="TextBox 35" id="35"/>
          <p:cNvSpPr txBox="true"/>
          <p:nvPr/>
        </p:nvSpPr>
        <p:spPr>
          <a:xfrm rot="0">
            <a:off x="2862724" y="6776852"/>
            <a:ext cx="5725297" cy="621030"/>
          </a:xfrm>
          <a:prstGeom prst="rect">
            <a:avLst/>
          </a:prstGeom>
        </p:spPr>
        <p:txBody>
          <a:bodyPr anchor="t" rtlCol="false" tIns="0" lIns="0" bIns="0" rIns="0">
            <a:spAutoFit/>
          </a:bodyPr>
          <a:lstStyle/>
          <a:p>
            <a:pPr algn="just">
              <a:lnSpc>
                <a:spcPts val="2520"/>
              </a:lnSpc>
            </a:pPr>
            <a:r>
              <a:rPr lang="en-US" sz="1800">
                <a:solidFill>
                  <a:srgbClr val="000000"/>
                </a:solidFill>
                <a:latin typeface="Inter"/>
                <a:ea typeface="Inter"/>
                <a:cs typeface="Inter"/>
                <a:sym typeface="Inter"/>
              </a:rPr>
              <a:t>Aggiunta di cifratura dei dati e protocolli di sicurezza per le comunicazioni Bluetooth e Wi-Fi.</a:t>
            </a:r>
          </a:p>
        </p:txBody>
      </p:sp>
      <p:sp>
        <p:nvSpPr>
          <p:cNvPr name="TextBox 36" id="36"/>
          <p:cNvSpPr txBox="true"/>
          <p:nvPr/>
        </p:nvSpPr>
        <p:spPr>
          <a:xfrm rot="0">
            <a:off x="11139263" y="4813935"/>
            <a:ext cx="5725297" cy="62103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Introduzione di sensori aggiuntivi (es. RFID, impronte digitali) per l’autenticazione multifattoriale.</a:t>
            </a:r>
          </a:p>
        </p:txBody>
      </p:sp>
      <p:sp>
        <p:nvSpPr>
          <p:cNvPr name="TextBox 37" id="37"/>
          <p:cNvSpPr txBox="true"/>
          <p:nvPr/>
        </p:nvSpPr>
        <p:spPr>
          <a:xfrm rot="0">
            <a:off x="11139263" y="6776852"/>
            <a:ext cx="5725297" cy="621030"/>
          </a:xfrm>
          <a:prstGeom prst="rect">
            <a:avLst/>
          </a:prstGeom>
        </p:spPr>
        <p:txBody>
          <a:bodyPr anchor="t" rtlCol="false" tIns="0" lIns="0" bIns="0" rIns="0">
            <a:spAutoFit/>
          </a:bodyPr>
          <a:lstStyle/>
          <a:p>
            <a:pPr algn="just">
              <a:lnSpc>
                <a:spcPts val="2520"/>
              </a:lnSpc>
            </a:pPr>
            <a:r>
              <a:rPr lang="en-US" sz="1800">
                <a:solidFill>
                  <a:srgbClr val="000000"/>
                </a:solidFill>
                <a:latin typeface="Inter"/>
                <a:ea typeface="Inter"/>
                <a:cs typeface="Inter"/>
                <a:sym typeface="Inter"/>
              </a:rPr>
              <a:t>Notifiche e alert: invio automatico di alert via email o app in caso di tentativi di accesso non autorizzati.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14428430" y="7862748"/>
            <a:ext cx="7719139" cy="771913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2" id="12"/>
          <p:cNvGrpSpPr/>
          <p:nvPr/>
        </p:nvGrpSpPr>
        <p:grpSpPr>
          <a:xfrm rot="0">
            <a:off x="1028700" y="4333123"/>
            <a:ext cx="2974450" cy="4374971"/>
            <a:chOff x="0" y="0"/>
            <a:chExt cx="3965934" cy="5833294"/>
          </a:xfrm>
        </p:grpSpPr>
        <p:sp>
          <p:nvSpPr>
            <p:cNvPr name="Freeform 13" id="13"/>
            <p:cNvSpPr/>
            <p:nvPr/>
          </p:nvSpPr>
          <p:spPr>
            <a:xfrm flipH="true" flipV="true" rot="5400000">
              <a:off x="-660989" y="660989"/>
              <a:ext cx="5287911" cy="3965934"/>
            </a:xfrm>
            <a:custGeom>
              <a:avLst/>
              <a:gdLst/>
              <a:ahLst/>
              <a:cxnLst/>
              <a:rect r="r" b="b" t="t" l="l"/>
              <a:pathLst>
                <a:path h="3965934" w="5287911">
                  <a:moveTo>
                    <a:pt x="5287911" y="3965933"/>
                  </a:moveTo>
                  <a:lnTo>
                    <a:pt x="0" y="3965933"/>
                  </a:lnTo>
                  <a:lnTo>
                    <a:pt x="0" y="0"/>
                  </a:lnTo>
                  <a:lnTo>
                    <a:pt x="5287911" y="0"/>
                  </a:lnTo>
                  <a:lnTo>
                    <a:pt x="5287911" y="3965933"/>
                  </a:lnTo>
                  <a:close/>
                </a:path>
              </a:pathLst>
            </a:custGeom>
            <a:blipFill>
              <a:blip r:embed="rId2"/>
              <a:stretch>
                <a:fillRect l="0" t="0" r="0" b="0"/>
              </a:stretch>
            </a:blipFill>
          </p:spPr>
        </p:sp>
        <p:sp>
          <p:nvSpPr>
            <p:cNvPr name="TextBox 14" id="14"/>
            <p:cNvSpPr txBox="true"/>
            <p:nvPr/>
          </p:nvSpPr>
          <p:spPr>
            <a:xfrm rot="0">
              <a:off x="117826" y="5437054"/>
              <a:ext cx="3730281" cy="3962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STM32F303 DISCOVERY</a:t>
              </a:r>
            </a:p>
          </p:txBody>
        </p:sp>
      </p:grpSp>
      <p:grpSp>
        <p:nvGrpSpPr>
          <p:cNvPr name="Group 15" id="15"/>
          <p:cNvGrpSpPr/>
          <p:nvPr/>
        </p:nvGrpSpPr>
        <p:grpSpPr>
          <a:xfrm rot="0">
            <a:off x="3990930" y="5480551"/>
            <a:ext cx="2824557" cy="3227542"/>
            <a:chOff x="0" y="0"/>
            <a:chExt cx="3766076" cy="4303389"/>
          </a:xfrm>
        </p:grpSpPr>
        <p:sp>
          <p:nvSpPr>
            <p:cNvPr name="Freeform 16" id="16"/>
            <p:cNvSpPr/>
            <p:nvPr/>
          </p:nvSpPr>
          <p:spPr>
            <a:xfrm flipH="false" flipV="false" rot="0">
              <a:off x="0" y="0"/>
              <a:ext cx="3766076" cy="3766076"/>
            </a:xfrm>
            <a:custGeom>
              <a:avLst/>
              <a:gdLst/>
              <a:ahLst/>
              <a:cxnLst/>
              <a:rect r="r" b="b" t="t" l="l"/>
              <a:pathLst>
                <a:path h="3766076" w="3766076">
                  <a:moveTo>
                    <a:pt x="0" y="0"/>
                  </a:moveTo>
                  <a:lnTo>
                    <a:pt x="3766076" y="0"/>
                  </a:lnTo>
                  <a:lnTo>
                    <a:pt x="3766076" y="3766076"/>
                  </a:lnTo>
                  <a:lnTo>
                    <a:pt x="0" y="3766076"/>
                  </a:lnTo>
                  <a:lnTo>
                    <a:pt x="0" y="0"/>
                  </a:lnTo>
                  <a:close/>
                </a:path>
              </a:pathLst>
            </a:custGeom>
            <a:blipFill>
              <a:blip r:embed="rId3"/>
              <a:stretch>
                <a:fillRect l="0" t="0" r="0" b="0"/>
              </a:stretch>
            </a:blipFill>
          </p:spPr>
        </p:sp>
        <p:sp>
          <p:nvSpPr>
            <p:cNvPr name="TextBox 17" id="17"/>
            <p:cNvSpPr txBox="true"/>
            <p:nvPr/>
          </p:nvSpPr>
          <p:spPr>
            <a:xfrm rot="0">
              <a:off x="35795" y="3907149"/>
              <a:ext cx="3730281" cy="3962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SERVOMOTORE SG90</a:t>
              </a:r>
            </a:p>
          </p:txBody>
        </p:sp>
      </p:grpSp>
      <p:grpSp>
        <p:nvGrpSpPr>
          <p:cNvPr name="Group 18" id="18"/>
          <p:cNvGrpSpPr/>
          <p:nvPr/>
        </p:nvGrpSpPr>
        <p:grpSpPr>
          <a:xfrm rot="0">
            <a:off x="10682509" y="5662852"/>
            <a:ext cx="2903848" cy="2296639"/>
            <a:chOff x="0" y="0"/>
            <a:chExt cx="3871797" cy="3062185"/>
          </a:xfrm>
        </p:grpSpPr>
        <p:sp>
          <p:nvSpPr>
            <p:cNvPr name="Freeform 19" id="19"/>
            <p:cNvSpPr/>
            <p:nvPr/>
          </p:nvSpPr>
          <p:spPr>
            <a:xfrm flipH="false" flipV="false" rot="0">
              <a:off x="167779" y="0"/>
              <a:ext cx="3704019" cy="2469346"/>
            </a:xfrm>
            <a:custGeom>
              <a:avLst/>
              <a:gdLst/>
              <a:ahLst/>
              <a:cxnLst/>
              <a:rect r="r" b="b" t="t" l="l"/>
              <a:pathLst>
                <a:path h="2469346" w="3704019">
                  <a:moveTo>
                    <a:pt x="0" y="0"/>
                  </a:moveTo>
                  <a:lnTo>
                    <a:pt x="3704018" y="0"/>
                  </a:lnTo>
                  <a:lnTo>
                    <a:pt x="3704018" y="2469346"/>
                  </a:lnTo>
                  <a:lnTo>
                    <a:pt x="0" y="2469346"/>
                  </a:lnTo>
                  <a:lnTo>
                    <a:pt x="0" y="0"/>
                  </a:lnTo>
                  <a:close/>
                </a:path>
              </a:pathLst>
            </a:custGeom>
            <a:blipFill>
              <a:blip r:embed="rId4"/>
              <a:stretch>
                <a:fillRect l="0" t="0" r="0" b="0"/>
              </a:stretch>
            </a:blipFill>
          </p:spPr>
        </p:sp>
        <p:sp>
          <p:nvSpPr>
            <p:cNvPr name="TextBox 20" id="20"/>
            <p:cNvSpPr txBox="true"/>
            <p:nvPr/>
          </p:nvSpPr>
          <p:spPr>
            <a:xfrm rot="0">
              <a:off x="0" y="2665945"/>
              <a:ext cx="3730281" cy="3962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LED RGB</a:t>
              </a:r>
            </a:p>
          </p:txBody>
        </p:sp>
      </p:grpSp>
      <p:grpSp>
        <p:nvGrpSpPr>
          <p:cNvPr name="Group 21" id="21"/>
          <p:cNvGrpSpPr/>
          <p:nvPr/>
        </p:nvGrpSpPr>
        <p:grpSpPr>
          <a:xfrm rot="0">
            <a:off x="10485658" y="1187768"/>
            <a:ext cx="3297551" cy="3310723"/>
            <a:chOff x="0" y="0"/>
            <a:chExt cx="4396734" cy="4414297"/>
          </a:xfrm>
        </p:grpSpPr>
        <p:sp>
          <p:nvSpPr>
            <p:cNvPr name="Freeform 22" id="22"/>
            <p:cNvSpPr/>
            <p:nvPr/>
          </p:nvSpPr>
          <p:spPr>
            <a:xfrm flipH="false" flipV="false" rot="0">
              <a:off x="402839" y="0"/>
              <a:ext cx="3591056" cy="3876984"/>
            </a:xfrm>
            <a:custGeom>
              <a:avLst/>
              <a:gdLst/>
              <a:ahLst/>
              <a:cxnLst/>
              <a:rect r="r" b="b" t="t" l="l"/>
              <a:pathLst>
                <a:path h="3876984" w="3591056">
                  <a:moveTo>
                    <a:pt x="0" y="0"/>
                  </a:moveTo>
                  <a:lnTo>
                    <a:pt x="3591056" y="0"/>
                  </a:lnTo>
                  <a:lnTo>
                    <a:pt x="3591056" y="3876984"/>
                  </a:lnTo>
                  <a:lnTo>
                    <a:pt x="0" y="3876984"/>
                  </a:lnTo>
                  <a:lnTo>
                    <a:pt x="0" y="0"/>
                  </a:lnTo>
                  <a:close/>
                </a:path>
              </a:pathLst>
            </a:custGeom>
            <a:blipFill>
              <a:blip r:embed="rId5"/>
              <a:stretch>
                <a:fillRect l="0" t="0" r="0" b="0"/>
              </a:stretch>
            </a:blipFill>
          </p:spPr>
        </p:sp>
        <p:sp>
          <p:nvSpPr>
            <p:cNvPr name="TextBox 23" id="23"/>
            <p:cNvSpPr txBox="true"/>
            <p:nvPr/>
          </p:nvSpPr>
          <p:spPr>
            <a:xfrm rot="0">
              <a:off x="0" y="4018057"/>
              <a:ext cx="4396734" cy="3962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MODULO BLUETOOTH HC05</a:t>
              </a:r>
            </a:p>
          </p:txBody>
        </p:sp>
      </p:grpSp>
      <p:grpSp>
        <p:nvGrpSpPr>
          <p:cNvPr name="Group 24" id="24"/>
          <p:cNvGrpSpPr/>
          <p:nvPr/>
        </p:nvGrpSpPr>
        <p:grpSpPr>
          <a:xfrm rot="0">
            <a:off x="6863112" y="1180046"/>
            <a:ext cx="3029682" cy="3293751"/>
            <a:chOff x="0" y="0"/>
            <a:chExt cx="4039576" cy="4391667"/>
          </a:xfrm>
        </p:grpSpPr>
        <p:sp>
          <p:nvSpPr>
            <p:cNvPr name="Freeform 25" id="25"/>
            <p:cNvSpPr/>
            <p:nvPr/>
          </p:nvSpPr>
          <p:spPr>
            <a:xfrm flipH="false" flipV="false" rot="0">
              <a:off x="0" y="0"/>
              <a:ext cx="4039576" cy="3741657"/>
            </a:xfrm>
            <a:custGeom>
              <a:avLst/>
              <a:gdLst/>
              <a:ahLst/>
              <a:cxnLst/>
              <a:rect r="r" b="b" t="t" l="l"/>
              <a:pathLst>
                <a:path h="3741657" w="4039576">
                  <a:moveTo>
                    <a:pt x="0" y="0"/>
                  </a:moveTo>
                  <a:lnTo>
                    <a:pt x="4039576" y="0"/>
                  </a:lnTo>
                  <a:lnTo>
                    <a:pt x="4039576" y="3741657"/>
                  </a:lnTo>
                  <a:lnTo>
                    <a:pt x="0" y="3741657"/>
                  </a:lnTo>
                  <a:lnTo>
                    <a:pt x="0" y="0"/>
                  </a:lnTo>
                  <a:close/>
                </a:path>
              </a:pathLst>
            </a:custGeom>
            <a:blipFill>
              <a:blip r:embed="rId6"/>
              <a:stretch>
                <a:fillRect l="0" t="0" r="0" b="0"/>
              </a:stretch>
            </a:blipFill>
          </p:spPr>
        </p:sp>
        <p:sp>
          <p:nvSpPr>
            <p:cNvPr name="TextBox 26" id="26"/>
            <p:cNvSpPr txBox="true"/>
            <p:nvPr/>
          </p:nvSpPr>
          <p:spPr>
            <a:xfrm rot="0">
              <a:off x="154648" y="3995427"/>
              <a:ext cx="3730281" cy="3962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ESP-32 CAM</a:t>
              </a:r>
            </a:p>
          </p:txBody>
        </p:sp>
      </p:grpSp>
      <p:sp>
        <p:nvSpPr>
          <p:cNvPr name="TextBox 27" id="27"/>
          <p:cNvSpPr txBox="true"/>
          <p:nvPr/>
        </p:nvSpPr>
        <p:spPr>
          <a:xfrm rot="0">
            <a:off x="1028700" y="1827413"/>
            <a:ext cx="811530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COMPONENTI UTILIZZATI</a:t>
            </a:r>
          </a:p>
        </p:txBody>
      </p:sp>
      <p:sp>
        <p:nvSpPr>
          <p:cNvPr name="TextBox 28" id="28"/>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03</a:t>
            </a:r>
          </a:p>
        </p:txBody>
      </p:sp>
      <p:grpSp>
        <p:nvGrpSpPr>
          <p:cNvPr name="Group 29" id="29"/>
          <p:cNvGrpSpPr/>
          <p:nvPr/>
        </p:nvGrpSpPr>
        <p:grpSpPr>
          <a:xfrm rot="0">
            <a:off x="7024351" y="5158860"/>
            <a:ext cx="3430723" cy="3549233"/>
            <a:chOff x="0" y="0"/>
            <a:chExt cx="4574297" cy="4732311"/>
          </a:xfrm>
        </p:grpSpPr>
        <p:sp>
          <p:nvSpPr>
            <p:cNvPr name="Freeform 30" id="30"/>
            <p:cNvSpPr/>
            <p:nvPr/>
          </p:nvSpPr>
          <p:spPr>
            <a:xfrm flipH="false" flipV="false" rot="0">
              <a:off x="0" y="0"/>
              <a:ext cx="4574297" cy="4374171"/>
            </a:xfrm>
            <a:custGeom>
              <a:avLst/>
              <a:gdLst/>
              <a:ahLst/>
              <a:cxnLst/>
              <a:rect r="r" b="b" t="t" l="l"/>
              <a:pathLst>
                <a:path h="4374171" w="4574297">
                  <a:moveTo>
                    <a:pt x="0" y="0"/>
                  </a:moveTo>
                  <a:lnTo>
                    <a:pt x="4574297" y="0"/>
                  </a:lnTo>
                  <a:lnTo>
                    <a:pt x="4574297" y="4374171"/>
                  </a:lnTo>
                  <a:lnTo>
                    <a:pt x="0" y="4374171"/>
                  </a:lnTo>
                  <a:lnTo>
                    <a:pt x="0" y="0"/>
                  </a:lnTo>
                  <a:close/>
                </a:path>
              </a:pathLst>
            </a:custGeom>
            <a:blipFill>
              <a:blip r:embed="rId7"/>
              <a:stretch>
                <a:fillRect l="0" t="0" r="0" b="0"/>
              </a:stretch>
            </a:blipFill>
          </p:spPr>
        </p:sp>
        <p:sp>
          <p:nvSpPr>
            <p:cNvPr name="TextBox 31" id="31"/>
            <p:cNvSpPr txBox="true"/>
            <p:nvPr/>
          </p:nvSpPr>
          <p:spPr>
            <a:xfrm rot="0">
              <a:off x="0" y="4336071"/>
              <a:ext cx="4574297" cy="3962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RESISTENZE 0.25 W 330 OHM</a:t>
              </a:r>
            </a:p>
          </p:txBody>
        </p:sp>
      </p:gr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028099" y="1539161"/>
            <a:ext cx="7719139" cy="771913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15596960" y="1539161"/>
            <a:ext cx="7719139" cy="771913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8" id="8"/>
          <p:cNvGrpSpPr/>
          <p:nvPr/>
        </p:nvGrpSpPr>
        <p:grpSpPr>
          <a:xfrm rot="0">
            <a:off x="1030217" y="1013257"/>
            <a:ext cx="860074" cy="333578"/>
            <a:chOff x="0" y="0"/>
            <a:chExt cx="1146765" cy="444771"/>
          </a:xfrm>
        </p:grpSpPr>
        <p:grpSp>
          <p:nvGrpSpPr>
            <p:cNvPr name="Group 9" id="9"/>
            <p:cNvGrpSpPr/>
            <p:nvPr/>
          </p:nvGrpSpPr>
          <p:grpSpPr>
            <a:xfrm rot="0">
              <a:off x="0" y="0"/>
              <a:ext cx="444771" cy="44477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2" id="12"/>
            <p:cNvGrpSpPr/>
            <p:nvPr/>
          </p:nvGrpSpPr>
          <p:grpSpPr>
            <a:xfrm rot="0">
              <a:off x="701994" y="0"/>
              <a:ext cx="444771" cy="44477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5" id="15"/>
          <p:cNvGrpSpPr/>
          <p:nvPr/>
        </p:nvGrpSpPr>
        <p:grpSpPr>
          <a:xfrm rot="0">
            <a:off x="16397710" y="1028700"/>
            <a:ext cx="860074" cy="333578"/>
            <a:chOff x="0" y="0"/>
            <a:chExt cx="1146765" cy="444771"/>
          </a:xfrm>
        </p:grpSpPr>
        <p:grpSp>
          <p:nvGrpSpPr>
            <p:cNvPr name="Group 16" id="16"/>
            <p:cNvGrpSpPr/>
            <p:nvPr/>
          </p:nvGrpSpPr>
          <p:grpSpPr>
            <a:xfrm rot="0">
              <a:off x="0" y="0"/>
              <a:ext cx="444771" cy="444771"/>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9" id="19"/>
            <p:cNvGrpSpPr/>
            <p:nvPr/>
          </p:nvGrpSpPr>
          <p:grpSpPr>
            <a:xfrm rot="0">
              <a:off x="701994" y="0"/>
              <a:ext cx="444771" cy="444771"/>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22" id="22"/>
          <p:cNvSpPr/>
          <p:nvPr/>
        </p:nvSpPr>
        <p:spPr>
          <a:xfrm flipH="false" flipV="false" rot="0">
            <a:off x="8197787" y="1907051"/>
            <a:ext cx="1892427" cy="1892427"/>
          </a:xfrm>
          <a:custGeom>
            <a:avLst/>
            <a:gdLst/>
            <a:ahLst/>
            <a:cxnLst/>
            <a:rect r="r" b="b" t="t" l="l"/>
            <a:pathLst>
              <a:path h="1892427" w="1892427">
                <a:moveTo>
                  <a:pt x="0" y="0"/>
                </a:moveTo>
                <a:lnTo>
                  <a:pt x="1892426" y="0"/>
                </a:lnTo>
                <a:lnTo>
                  <a:pt x="1892426" y="1892427"/>
                </a:lnTo>
                <a:lnTo>
                  <a:pt x="0" y="1892427"/>
                </a:lnTo>
                <a:lnTo>
                  <a:pt x="0" y="0"/>
                </a:lnTo>
                <a:close/>
              </a:path>
            </a:pathLst>
          </a:custGeom>
          <a:blipFill>
            <a:blip r:embed="rId2"/>
            <a:stretch>
              <a:fillRect l="0" t="0" r="0" b="0"/>
            </a:stretch>
          </a:blipFill>
        </p:spPr>
      </p:sp>
      <p:sp>
        <p:nvSpPr>
          <p:cNvPr name="TextBox 23" id="23"/>
          <p:cNvSpPr txBox="true"/>
          <p:nvPr/>
        </p:nvSpPr>
        <p:spPr>
          <a:xfrm rot="0">
            <a:off x="3620867" y="3440847"/>
            <a:ext cx="11046265" cy="3970291"/>
          </a:xfrm>
          <a:prstGeom prst="rect">
            <a:avLst/>
          </a:prstGeom>
        </p:spPr>
        <p:txBody>
          <a:bodyPr anchor="t" rtlCol="false" tIns="0" lIns="0" bIns="0" rIns="0">
            <a:spAutoFit/>
          </a:bodyPr>
          <a:lstStyle/>
          <a:p>
            <a:pPr algn="ctr">
              <a:lnSpc>
                <a:spcPts val="15938"/>
              </a:lnSpc>
              <a:spcBef>
                <a:spcPct val="0"/>
              </a:spcBef>
            </a:pPr>
            <a:r>
              <a:rPr lang="en-US" b="true" sz="11384">
                <a:solidFill>
                  <a:srgbClr val="000000"/>
                </a:solidFill>
                <a:latin typeface="Red Hat Display Bold"/>
                <a:ea typeface="Red Hat Display Bold"/>
                <a:cs typeface="Red Hat Display Bold"/>
                <a:sym typeface="Red Hat Display Bold"/>
              </a:rPr>
              <a:t>GRAZIE PER L’ATTENZIONE</a:t>
            </a:r>
          </a:p>
        </p:txBody>
      </p:sp>
      <p:sp>
        <p:nvSpPr>
          <p:cNvPr name="TextBox 24" id="24"/>
          <p:cNvSpPr txBox="true"/>
          <p:nvPr/>
        </p:nvSpPr>
        <p:spPr>
          <a:xfrm rot="0">
            <a:off x="6025265" y="975157"/>
            <a:ext cx="623747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ARCHITETTURA E PROGETTO DI CALCOLATORI</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399226" y="8924722"/>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1030217" y="1013257"/>
            <a:ext cx="860074" cy="333578"/>
            <a:chOff x="0" y="0"/>
            <a:chExt cx="1146765" cy="444771"/>
          </a:xfrm>
        </p:grpSpPr>
        <p:grpSp>
          <p:nvGrpSpPr>
            <p:cNvPr name="Group 10" id="10"/>
            <p:cNvGrpSpPr/>
            <p:nvPr/>
          </p:nvGrpSpPr>
          <p:grpSpPr>
            <a:xfrm rot="0">
              <a:off x="0" y="0"/>
              <a:ext cx="444771" cy="444771"/>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3" id="13"/>
            <p:cNvGrpSpPr/>
            <p:nvPr/>
          </p:nvGrpSpPr>
          <p:grpSpPr>
            <a:xfrm rot="0">
              <a:off x="701994" y="0"/>
              <a:ext cx="444771" cy="44477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6" id="16"/>
          <p:cNvGrpSpPr/>
          <p:nvPr/>
        </p:nvGrpSpPr>
        <p:grpSpPr>
          <a:xfrm rot="0">
            <a:off x="-3859570" y="7904705"/>
            <a:ext cx="7719139" cy="7719139"/>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9" id="19"/>
          <p:cNvSpPr/>
          <p:nvPr/>
        </p:nvSpPr>
        <p:spPr>
          <a:xfrm flipH="true" flipV="true" rot="5400000">
            <a:off x="6650230" y="3273173"/>
            <a:ext cx="4987539" cy="3740655"/>
          </a:xfrm>
          <a:custGeom>
            <a:avLst/>
            <a:gdLst/>
            <a:ahLst/>
            <a:cxnLst/>
            <a:rect r="r" b="b" t="t" l="l"/>
            <a:pathLst>
              <a:path h="3740655" w="4987539">
                <a:moveTo>
                  <a:pt x="4987540" y="3740654"/>
                </a:moveTo>
                <a:lnTo>
                  <a:pt x="0" y="3740654"/>
                </a:lnTo>
                <a:lnTo>
                  <a:pt x="0" y="0"/>
                </a:lnTo>
                <a:lnTo>
                  <a:pt x="4987540" y="0"/>
                </a:lnTo>
                <a:lnTo>
                  <a:pt x="4987540" y="3740654"/>
                </a:lnTo>
                <a:close/>
              </a:path>
            </a:pathLst>
          </a:custGeom>
          <a:blipFill>
            <a:blip r:embed="rId2"/>
            <a:stretch>
              <a:fillRect l="0" t="0" r="0" b="0"/>
            </a:stretch>
          </a:blipFill>
        </p:spPr>
      </p:sp>
      <p:sp>
        <p:nvSpPr>
          <p:cNvPr name="Freeform 20" id="20"/>
          <p:cNvSpPr/>
          <p:nvPr/>
        </p:nvSpPr>
        <p:spPr>
          <a:xfrm flipH="false" flipV="false" rot="0">
            <a:off x="12868970" y="2649730"/>
            <a:ext cx="2141647" cy="3030389"/>
          </a:xfrm>
          <a:custGeom>
            <a:avLst/>
            <a:gdLst/>
            <a:ahLst/>
            <a:cxnLst/>
            <a:rect r="r" b="b" t="t" l="l"/>
            <a:pathLst>
              <a:path h="3030389" w="2141647">
                <a:moveTo>
                  <a:pt x="0" y="0"/>
                </a:moveTo>
                <a:lnTo>
                  <a:pt x="2141648" y="0"/>
                </a:lnTo>
                <a:lnTo>
                  <a:pt x="2141648" y="3030389"/>
                </a:lnTo>
                <a:lnTo>
                  <a:pt x="0" y="3030389"/>
                </a:lnTo>
                <a:lnTo>
                  <a:pt x="0" y="0"/>
                </a:lnTo>
                <a:close/>
              </a:path>
            </a:pathLst>
          </a:custGeom>
          <a:blipFill>
            <a:blip r:embed="rId3"/>
            <a:stretch>
              <a:fillRect l="-42419" t="-13343" r="-39144" b="-14971"/>
            </a:stretch>
          </a:blipFill>
        </p:spPr>
      </p:sp>
      <p:sp>
        <p:nvSpPr>
          <p:cNvPr name="Freeform 21" id="21"/>
          <p:cNvSpPr/>
          <p:nvPr/>
        </p:nvSpPr>
        <p:spPr>
          <a:xfrm flipH="false" flipV="false" rot="5400000">
            <a:off x="3102793" y="4591659"/>
            <a:ext cx="2617236" cy="1103683"/>
          </a:xfrm>
          <a:custGeom>
            <a:avLst/>
            <a:gdLst/>
            <a:ahLst/>
            <a:cxnLst/>
            <a:rect r="r" b="b" t="t" l="l"/>
            <a:pathLst>
              <a:path h="1103683" w="2617236">
                <a:moveTo>
                  <a:pt x="0" y="0"/>
                </a:moveTo>
                <a:lnTo>
                  <a:pt x="2617236" y="0"/>
                </a:lnTo>
                <a:lnTo>
                  <a:pt x="2617236" y="1103682"/>
                </a:lnTo>
                <a:lnTo>
                  <a:pt x="0" y="1103682"/>
                </a:lnTo>
                <a:lnTo>
                  <a:pt x="0" y="0"/>
                </a:lnTo>
                <a:close/>
              </a:path>
            </a:pathLst>
          </a:custGeom>
          <a:blipFill>
            <a:blip r:embed="rId4"/>
            <a:stretch>
              <a:fillRect l="0" t="-94431" r="0" b="-42704"/>
            </a:stretch>
          </a:blipFill>
        </p:spPr>
      </p:sp>
      <p:grpSp>
        <p:nvGrpSpPr>
          <p:cNvPr name="Group 22" id="22"/>
          <p:cNvGrpSpPr/>
          <p:nvPr/>
        </p:nvGrpSpPr>
        <p:grpSpPr>
          <a:xfrm rot="0">
            <a:off x="13304387" y="7111494"/>
            <a:ext cx="1528796" cy="2146806"/>
            <a:chOff x="0" y="0"/>
            <a:chExt cx="2038395" cy="2862407"/>
          </a:xfrm>
        </p:grpSpPr>
        <p:sp>
          <p:nvSpPr>
            <p:cNvPr name="Freeform 23" id="23"/>
            <p:cNvSpPr/>
            <p:nvPr/>
          </p:nvSpPr>
          <p:spPr>
            <a:xfrm flipH="false" flipV="false" rot="0">
              <a:off x="0" y="1936782"/>
              <a:ext cx="1906900" cy="925625"/>
            </a:xfrm>
            <a:custGeom>
              <a:avLst/>
              <a:gdLst/>
              <a:ahLst/>
              <a:cxnLst/>
              <a:rect r="r" b="b" t="t" l="l"/>
              <a:pathLst>
                <a:path h="925625" w="1906900">
                  <a:moveTo>
                    <a:pt x="0" y="0"/>
                  </a:moveTo>
                  <a:lnTo>
                    <a:pt x="1906900" y="0"/>
                  </a:lnTo>
                  <a:lnTo>
                    <a:pt x="1906900" y="925625"/>
                  </a:lnTo>
                  <a:lnTo>
                    <a:pt x="0" y="925625"/>
                  </a:lnTo>
                  <a:lnTo>
                    <a:pt x="0" y="0"/>
                  </a:lnTo>
                  <a:close/>
                </a:path>
              </a:pathLst>
            </a:custGeom>
            <a:blipFill>
              <a:blip r:embed="rId5"/>
              <a:stretch>
                <a:fillRect l="0" t="-7998" r="0" b="-7998"/>
              </a:stretch>
            </a:blipFill>
          </p:spPr>
        </p:sp>
        <p:sp>
          <p:nvSpPr>
            <p:cNvPr name="Freeform 24" id="24"/>
            <p:cNvSpPr/>
            <p:nvPr/>
          </p:nvSpPr>
          <p:spPr>
            <a:xfrm flipH="false" flipV="false" rot="0">
              <a:off x="131495" y="0"/>
              <a:ext cx="1906900" cy="1906900"/>
            </a:xfrm>
            <a:custGeom>
              <a:avLst/>
              <a:gdLst/>
              <a:ahLst/>
              <a:cxnLst/>
              <a:rect r="r" b="b" t="t" l="l"/>
              <a:pathLst>
                <a:path h="1906900" w="1906900">
                  <a:moveTo>
                    <a:pt x="0" y="0"/>
                  </a:moveTo>
                  <a:lnTo>
                    <a:pt x="1906900" y="0"/>
                  </a:lnTo>
                  <a:lnTo>
                    <a:pt x="1906900" y="1906900"/>
                  </a:lnTo>
                  <a:lnTo>
                    <a:pt x="0" y="19069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grpSp>
        <p:nvGrpSpPr>
          <p:cNvPr name="Group 25" id="25"/>
          <p:cNvGrpSpPr/>
          <p:nvPr/>
        </p:nvGrpSpPr>
        <p:grpSpPr>
          <a:xfrm rot="0">
            <a:off x="1296938" y="3956795"/>
            <a:ext cx="1186705" cy="2373409"/>
            <a:chOff x="0" y="0"/>
            <a:chExt cx="1582273" cy="3164545"/>
          </a:xfrm>
        </p:grpSpPr>
        <p:sp>
          <p:nvSpPr>
            <p:cNvPr name="Freeform 26" id="26"/>
            <p:cNvSpPr/>
            <p:nvPr/>
          </p:nvSpPr>
          <p:spPr>
            <a:xfrm flipH="false" flipV="false" rot="0">
              <a:off x="0" y="0"/>
              <a:ext cx="1582273" cy="3164545"/>
            </a:xfrm>
            <a:custGeom>
              <a:avLst/>
              <a:gdLst/>
              <a:ahLst/>
              <a:cxnLst/>
              <a:rect r="r" b="b" t="t" l="l"/>
              <a:pathLst>
                <a:path h="3164545" w="1582273">
                  <a:moveTo>
                    <a:pt x="0" y="0"/>
                  </a:moveTo>
                  <a:lnTo>
                    <a:pt x="1582273" y="0"/>
                  </a:lnTo>
                  <a:lnTo>
                    <a:pt x="1582273" y="3164545"/>
                  </a:lnTo>
                  <a:lnTo>
                    <a:pt x="0" y="3164545"/>
                  </a:lnTo>
                  <a:lnTo>
                    <a:pt x="0" y="0"/>
                  </a:lnTo>
                  <a:close/>
                </a:path>
              </a:pathLst>
            </a:custGeom>
            <a:blipFill>
              <a:blip r:embed="rId8"/>
              <a:stretch>
                <a:fillRect l="0" t="0" r="0" b="0"/>
              </a:stretch>
            </a:blipFill>
          </p:spPr>
        </p:sp>
        <p:sp>
          <p:nvSpPr>
            <p:cNvPr name="Freeform 27" id="27"/>
            <p:cNvSpPr/>
            <p:nvPr/>
          </p:nvSpPr>
          <p:spPr>
            <a:xfrm flipH="false" flipV="false" rot="0">
              <a:off x="191277" y="1058759"/>
              <a:ext cx="1199720" cy="1047028"/>
            </a:xfrm>
            <a:custGeom>
              <a:avLst/>
              <a:gdLst/>
              <a:ahLst/>
              <a:cxnLst/>
              <a:rect r="r" b="b" t="t" l="l"/>
              <a:pathLst>
                <a:path h="1047028" w="1199720">
                  <a:moveTo>
                    <a:pt x="0" y="0"/>
                  </a:moveTo>
                  <a:lnTo>
                    <a:pt x="1199719" y="0"/>
                  </a:lnTo>
                  <a:lnTo>
                    <a:pt x="1199719" y="1047028"/>
                  </a:lnTo>
                  <a:lnTo>
                    <a:pt x="0" y="104702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sp>
        <p:nvSpPr>
          <p:cNvPr name="Freeform 28" id="28"/>
          <p:cNvSpPr/>
          <p:nvPr/>
        </p:nvSpPr>
        <p:spPr>
          <a:xfrm flipH="false" flipV="false" rot="0">
            <a:off x="3446374" y="7685818"/>
            <a:ext cx="1763060" cy="1572482"/>
          </a:xfrm>
          <a:custGeom>
            <a:avLst/>
            <a:gdLst/>
            <a:ahLst/>
            <a:cxnLst/>
            <a:rect r="r" b="b" t="t" l="l"/>
            <a:pathLst>
              <a:path h="1572482" w="1763060">
                <a:moveTo>
                  <a:pt x="0" y="0"/>
                </a:moveTo>
                <a:lnTo>
                  <a:pt x="1763060" y="0"/>
                </a:lnTo>
                <a:lnTo>
                  <a:pt x="1763060" y="1572482"/>
                </a:lnTo>
                <a:lnTo>
                  <a:pt x="0" y="1572482"/>
                </a:lnTo>
                <a:lnTo>
                  <a:pt x="0" y="0"/>
                </a:lnTo>
                <a:close/>
              </a:path>
            </a:pathLst>
          </a:custGeom>
          <a:blipFill>
            <a:blip r:embed="rId11"/>
            <a:stretch>
              <a:fillRect l="-17225" t="-25614" r="-17225" b="-25130"/>
            </a:stretch>
          </a:blipFill>
        </p:spPr>
      </p:sp>
      <p:sp>
        <p:nvSpPr>
          <p:cNvPr name="Freeform 29" id="29"/>
          <p:cNvSpPr/>
          <p:nvPr/>
        </p:nvSpPr>
        <p:spPr>
          <a:xfrm flipH="false" flipV="false" rot="0">
            <a:off x="5209434" y="2414792"/>
            <a:ext cx="593397" cy="1155030"/>
          </a:xfrm>
          <a:custGeom>
            <a:avLst/>
            <a:gdLst/>
            <a:ahLst/>
            <a:cxnLst/>
            <a:rect r="r" b="b" t="t" l="l"/>
            <a:pathLst>
              <a:path h="1155030" w="593397">
                <a:moveTo>
                  <a:pt x="0" y="0"/>
                </a:moveTo>
                <a:lnTo>
                  <a:pt x="593397" y="0"/>
                </a:lnTo>
                <a:lnTo>
                  <a:pt x="593397" y="1155031"/>
                </a:lnTo>
                <a:lnTo>
                  <a:pt x="0" y="1155031"/>
                </a:lnTo>
                <a:lnTo>
                  <a:pt x="0" y="0"/>
                </a:lnTo>
                <a:close/>
              </a:path>
            </a:pathLst>
          </a:custGeom>
          <a:blipFill>
            <a:blip r:embed="rId12"/>
            <a:stretch>
              <a:fillRect l="0" t="0" r="0" b="0"/>
            </a:stretch>
          </a:blipFill>
        </p:spPr>
      </p:sp>
      <p:sp>
        <p:nvSpPr>
          <p:cNvPr name="Freeform 30" id="30"/>
          <p:cNvSpPr/>
          <p:nvPr/>
        </p:nvSpPr>
        <p:spPr>
          <a:xfrm flipH="false" flipV="false" rot="0">
            <a:off x="14588169" y="6149933"/>
            <a:ext cx="734039" cy="579224"/>
          </a:xfrm>
          <a:custGeom>
            <a:avLst/>
            <a:gdLst/>
            <a:ahLst/>
            <a:cxnLst/>
            <a:rect r="r" b="b" t="t" l="l"/>
            <a:pathLst>
              <a:path h="579224" w="734039">
                <a:moveTo>
                  <a:pt x="0" y="0"/>
                </a:moveTo>
                <a:lnTo>
                  <a:pt x="734040" y="0"/>
                </a:lnTo>
                <a:lnTo>
                  <a:pt x="734040" y="579224"/>
                </a:lnTo>
                <a:lnTo>
                  <a:pt x="0" y="579224"/>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AutoShape 31" id="31"/>
          <p:cNvSpPr/>
          <p:nvPr/>
        </p:nvSpPr>
        <p:spPr>
          <a:xfrm>
            <a:off x="4963252" y="5143500"/>
            <a:ext cx="2310420" cy="0"/>
          </a:xfrm>
          <a:prstGeom prst="line">
            <a:avLst/>
          </a:prstGeom>
          <a:ln cap="flat" w="38100">
            <a:solidFill>
              <a:srgbClr val="000000"/>
            </a:solidFill>
            <a:prstDash val="solid"/>
            <a:headEnd type="none" len="sm" w="sm"/>
            <a:tailEnd type="none" len="sm" w="sm"/>
          </a:ln>
        </p:spPr>
      </p:sp>
      <p:sp>
        <p:nvSpPr>
          <p:cNvPr name="AutoShape 32" id="32"/>
          <p:cNvSpPr/>
          <p:nvPr/>
        </p:nvSpPr>
        <p:spPr>
          <a:xfrm flipV="true">
            <a:off x="11014327" y="4164925"/>
            <a:ext cx="1854643" cy="978575"/>
          </a:xfrm>
          <a:prstGeom prst="line">
            <a:avLst/>
          </a:prstGeom>
          <a:ln cap="flat" w="38100">
            <a:solidFill>
              <a:srgbClr val="000000"/>
            </a:solidFill>
            <a:prstDash val="solid"/>
            <a:headEnd type="none" len="sm" w="sm"/>
            <a:tailEnd type="none" len="sm" w="sm"/>
          </a:ln>
        </p:spPr>
      </p:sp>
      <p:sp>
        <p:nvSpPr>
          <p:cNvPr name="AutoShape 33" id="33"/>
          <p:cNvSpPr/>
          <p:nvPr/>
        </p:nvSpPr>
        <p:spPr>
          <a:xfrm>
            <a:off x="5802831" y="2992307"/>
            <a:ext cx="1470842" cy="921920"/>
          </a:xfrm>
          <a:prstGeom prst="line">
            <a:avLst/>
          </a:prstGeom>
          <a:ln cap="flat" w="38100">
            <a:solidFill>
              <a:srgbClr val="000000"/>
            </a:solidFill>
            <a:prstDash val="solid"/>
            <a:headEnd type="none" len="sm" w="sm"/>
            <a:tailEnd type="none" len="sm" w="sm"/>
          </a:ln>
        </p:spPr>
      </p:sp>
      <p:sp>
        <p:nvSpPr>
          <p:cNvPr name="AutoShape 34" id="34"/>
          <p:cNvSpPr/>
          <p:nvPr/>
        </p:nvSpPr>
        <p:spPr>
          <a:xfrm flipV="true">
            <a:off x="5209434" y="6542419"/>
            <a:ext cx="2064239" cy="1929640"/>
          </a:xfrm>
          <a:prstGeom prst="line">
            <a:avLst/>
          </a:prstGeom>
          <a:ln cap="flat" w="38100">
            <a:solidFill>
              <a:srgbClr val="000000"/>
            </a:solidFill>
            <a:prstDash val="solid"/>
            <a:headEnd type="none" len="sm" w="sm"/>
            <a:tailEnd type="none" len="sm" w="sm"/>
          </a:ln>
        </p:spPr>
      </p:sp>
      <p:sp>
        <p:nvSpPr>
          <p:cNvPr name="Freeform 35" id="35"/>
          <p:cNvSpPr/>
          <p:nvPr/>
        </p:nvSpPr>
        <p:spPr>
          <a:xfrm flipH="false" flipV="false" rot="0">
            <a:off x="2720055" y="4679447"/>
            <a:ext cx="962732" cy="316826"/>
          </a:xfrm>
          <a:custGeom>
            <a:avLst/>
            <a:gdLst/>
            <a:ahLst/>
            <a:cxnLst/>
            <a:rect r="r" b="b" t="t" l="l"/>
            <a:pathLst>
              <a:path h="316826" w="962732">
                <a:moveTo>
                  <a:pt x="0" y="0"/>
                </a:moveTo>
                <a:lnTo>
                  <a:pt x="962732" y="0"/>
                </a:lnTo>
                <a:lnTo>
                  <a:pt x="962732" y="316826"/>
                </a:lnTo>
                <a:lnTo>
                  <a:pt x="0" y="316826"/>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TextBox 36" id="36"/>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04</a:t>
            </a:r>
          </a:p>
        </p:txBody>
      </p:sp>
      <p:sp>
        <p:nvSpPr>
          <p:cNvPr name="TextBox 37" id="37"/>
          <p:cNvSpPr txBox="true"/>
          <p:nvPr/>
        </p:nvSpPr>
        <p:spPr>
          <a:xfrm rot="0">
            <a:off x="2720055" y="827405"/>
            <a:ext cx="12847889" cy="943610"/>
          </a:xfrm>
          <a:prstGeom prst="rect">
            <a:avLst/>
          </a:prstGeom>
        </p:spPr>
        <p:txBody>
          <a:bodyPr anchor="t" rtlCol="false" tIns="0" lIns="0" bIns="0" rIns="0">
            <a:spAutoFit/>
          </a:bodyPr>
          <a:lstStyle/>
          <a:p>
            <a:pPr algn="ctr">
              <a:lnSpc>
                <a:spcPts val="7840"/>
              </a:lnSpc>
              <a:spcBef>
                <a:spcPct val="0"/>
              </a:spcBef>
            </a:pPr>
            <a:r>
              <a:rPr lang="en-US" b="true" sz="5600">
                <a:solidFill>
                  <a:srgbClr val="000000"/>
                </a:solidFill>
                <a:latin typeface="Red Hat Display Bold"/>
                <a:ea typeface="Red Hat Display Bold"/>
                <a:cs typeface="Red Hat Display Bold"/>
                <a:sym typeface="Red Hat Display Bold"/>
              </a:rPr>
              <a:t>SCHEMA DI COLLEGAMENTO</a:t>
            </a:r>
          </a:p>
        </p:txBody>
      </p:sp>
      <p:sp>
        <p:nvSpPr>
          <p:cNvPr name="TextBox 38" id="38"/>
          <p:cNvSpPr txBox="true"/>
          <p:nvPr/>
        </p:nvSpPr>
        <p:spPr>
          <a:xfrm rot="0">
            <a:off x="14656237" y="6804789"/>
            <a:ext cx="597905" cy="306705"/>
          </a:xfrm>
          <a:prstGeom prst="rect">
            <a:avLst/>
          </a:prstGeom>
        </p:spPr>
        <p:txBody>
          <a:bodyPr anchor="t" rtlCol="false" tIns="0" lIns="0" bIns="0" rIns="0">
            <a:spAutoFit/>
          </a:bodyPr>
          <a:lstStyle/>
          <a:p>
            <a:pPr algn="ctr">
              <a:lnSpc>
                <a:spcPts val="2520"/>
              </a:lnSpc>
            </a:pPr>
            <a:r>
              <a:rPr lang="en-US" sz="1800">
                <a:solidFill>
                  <a:srgbClr val="000000"/>
                </a:solidFill>
                <a:latin typeface="Inter"/>
                <a:ea typeface="Inter"/>
                <a:cs typeface="Inter"/>
                <a:sym typeface="Inter"/>
              </a:rPr>
              <a:t>wi-fi</a:t>
            </a:r>
          </a:p>
        </p:txBody>
      </p:sp>
      <p:sp>
        <p:nvSpPr>
          <p:cNvPr name="AutoShape 39" id="39"/>
          <p:cNvSpPr/>
          <p:nvPr/>
        </p:nvSpPr>
        <p:spPr>
          <a:xfrm flipH="true">
            <a:off x="2483643" y="5143500"/>
            <a:ext cx="1285987" cy="0"/>
          </a:xfrm>
          <a:prstGeom prst="line">
            <a:avLst/>
          </a:prstGeom>
          <a:ln cap="flat" w="38100">
            <a:solidFill>
              <a:srgbClr val="000000"/>
            </a:solidFill>
            <a:prstDash val="sysDot"/>
            <a:headEnd type="none" len="sm" w="sm"/>
            <a:tailEnd type="none" len="sm" w="sm"/>
          </a:ln>
        </p:spPr>
      </p:sp>
      <p:sp>
        <p:nvSpPr>
          <p:cNvPr name="AutoShape 40" id="40"/>
          <p:cNvSpPr/>
          <p:nvPr/>
        </p:nvSpPr>
        <p:spPr>
          <a:xfrm>
            <a:off x="13939794" y="5680119"/>
            <a:ext cx="0" cy="1431376"/>
          </a:xfrm>
          <a:prstGeom prst="line">
            <a:avLst/>
          </a:prstGeom>
          <a:ln cap="flat" w="38100">
            <a:solidFill>
              <a:srgbClr val="000000"/>
            </a:solidFill>
            <a:prstDash val="sysDot"/>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3972420"/>
            <a:ext cx="1512662" cy="151266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1030217" y="5859029"/>
            <a:ext cx="1512662" cy="151266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8" id="8"/>
          <p:cNvGrpSpPr/>
          <p:nvPr/>
        </p:nvGrpSpPr>
        <p:grpSpPr>
          <a:xfrm rot="0">
            <a:off x="9587112" y="5859029"/>
            <a:ext cx="1512662" cy="1512662"/>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1" id="11"/>
          <p:cNvGrpSpPr/>
          <p:nvPr/>
        </p:nvGrpSpPr>
        <p:grpSpPr>
          <a:xfrm rot="0">
            <a:off x="1030217" y="1013257"/>
            <a:ext cx="860074" cy="333578"/>
            <a:chOff x="0" y="0"/>
            <a:chExt cx="1146765" cy="444771"/>
          </a:xfrm>
        </p:grpSpPr>
        <p:grpSp>
          <p:nvGrpSpPr>
            <p:cNvPr name="Group 12" id="12"/>
            <p:cNvGrpSpPr/>
            <p:nvPr/>
          </p:nvGrpSpPr>
          <p:grpSpPr>
            <a:xfrm rot="0">
              <a:off x="0" y="0"/>
              <a:ext cx="444771" cy="44477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5" id="15"/>
            <p:cNvGrpSpPr/>
            <p:nvPr/>
          </p:nvGrpSpPr>
          <p:grpSpPr>
            <a:xfrm rot="0">
              <a:off x="701994" y="0"/>
              <a:ext cx="444771" cy="44477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8" id="18"/>
          <p:cNvGrpSpPr/>
          <p:nvPr/>
        </p:nvGrpSpPr>
        <p:grpSpPr>
          <a:xfrm rot="0">
            <a:off x="14428430" y="7862748"/>
            <a:ext cx="7719139" cy="771913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21" id="21"/>
          <p:cNvSpPr/>
          <p:nvPr/>
        </p:nvSpPr>
        <p:spPr>
          <a:xfrm flipH="false" flipV="false" rot="0">
            <a:off x="1477174" y="6104383"/>
            <a:ext cx="618747" cy="1021955"/>
          </a:xfrm>
          <a:custGeom>
            <a:avLst/>
            <a:gdLst/>
            <a:ahLst/>
            <a:cxnLst/>
            <a:rect r="r" b="b" t="t" l="l"/>
            <a:pathLst>
              <a:path h="1021955" w="618747">
                <a:moveTo>
                  <a:pt x="0" y="0"/>
                </a:moveTo>
                <a:lnTo>
                  <a:pt x="618748" y="0"/>
                </a:lnTo>
                <a:lnTo>
                  <a:pt x="618748" y="1021954"/>
                </a:lnTo>
                <a:lnTo>
                  <a:pt x="0" y="10219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2" id="22"/>
          <p:cNvGrpSpPr/>
          <p:nvPr/>
        </p:nvGrpSpPr>
        <p:grpSpPr>
          <a:xfrm rot="0">
            <a:off x="9587112" y="3930801"/>
            <a:ext cx="1512662" cy="1512662"/>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25" id="25"/>
          <p:cNvSpPr/>
          <p:nvPr/>
        </p:nvSpPr>
        <p:spPr>
          <a:xfrm flipH="false" flipV="false" rot="0">
            <a:off x="9831575" y="4175264"/>
            <a:ext cx="1023736" cy="1023736"/>
          </a:xfrm>
          <a:custGeom>
            <a:avLst/>
            <a:gdLst/>
            <a:ahLst/>
            <a:cxnLst/>
            <a:rect r="r" b="b" t="t" l="l"/>
            <a:pathLst>
              <a:path h="1023736" w="1023736">
                <a:moveTo>
                  <a:pt x="0" y="0"/>
                </a:moveTo>
                <a:lnTo>
                  <a:pt x="1023736" y="0"/>
                </a:lnTo>
                <a:lnTo>
                  <a:pt x="1023736" y="1023736"/>
                </a:lnTo>
                <a:lnTo>
                  <a:pt x="0" y="102373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6" id="26"/>
          <p:cNvSpPr/>
          <p:nvPr/>
        </p:nvSpPr>
        <p:spPr>
          <a:xfrm flipH="false" flipV="false" rot="0">
            <a:off x="9906959" y="6207446"/>
            <a:ext cx="872968" cy="815829"/>
          </a:xfrm>
          <a:custGeom>
            <a:avLst/>
            <a:gdLst/>
            <a:ahLst/>
            <a:cxnLst/>
            <a:rect r="r" b="b" t="t" l="l"/>
            <a:pathLst>
              <a:path h="815829" w="872968">
                <a:moveTo>
                  <a:pt x="0" y="0"/>
                </a:moveTo>
                <a:lnTo>
                  <a:pt x="872968" y="0"/>
                </a:lnTo>
                <a:lnTo>
                  <a:pt x="872968" y="815828"/>
                </a:lnTo>
                <a:lnTo>
                  <a:pt x="0" y="8158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7" id="27"/>
          <p:cNvSpPr/>
          <p:nvPr/>
        </p:nvSpPr>
        <p:spPr>
          <a:xfrm flipH="false" flipV="false" rot="0">
            <a:off x="1344286" y="4230764"/>
            <a:ext cx="884524" cy="912736"/>
          </a:xfrm>
          <a:custGeom>
            <a:avLst/>
            <a:gdLst/>
            <a:ahLst/>
            <a:cxnLst/>
            <a:rect r="r" b="b" t="t" l="l"/>
            <a:pathLst>
              <a:path h="912736" w="884524">
                <a:moveTo>
                  <a:pt x="0" y="0"/>
                </a:moveTo>
                <a:lnTo>
                  <a:pt x="884524" y="0"/>
                </a:lnTo>
                <a:lnTo>
                  <a:pt x="884524" y="912736"/>
                </a:lnTo>
                <a:lnTo>
                  <a:pt x="0" y="91273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8" id="28"/>
          <p:cNvSpPr txBox="true"/>
          <p:nvPr/>
        </p:nvSpPr>
        <p:spPr>
          <a:xfrm rot="0">
            <a:off x="1028700" y="1827413"/>
            <a:ext cx="4811057"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FLUSSO DI LAVORO</a:t>
            </a:r>
          </a:p>
        </p:txBody>
      </p:sp>
      <p:sp>
        <p:nvSpPr>
          <p:cNvPr name="TextBox 29" id="29"/>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05</a:t>
            </a:r>
          </a:p>
        </p:txBody>
      </p:sp>
      <p:sp>
        <p:nvSpPr>
          <p:cNvPr name="TextBox 30" id="30"/>
          <p:cNvSpPr txBox="true"/>
          <p:nvPr/>
        </p:nvSpPr>
        <p:spPr>
          <a:xfrm rot="0">
            <a:off x="2977108" y="4314074"/>
            <a:ext cx="5725297" cy="1249680"/>
          </a:xfrm>
          <a:prstGeom prst="rect">
            <a:avLst/>
          </a:prstGeom>
        </p:spPr>
        <p:txBody>
          <a:bodyPr anchor="t" rtlCol="false" tIns="0" lIns="0" bIns="0" rIns="0">
            <a:spAutoFit/>
          </a:bodyPr>
          <a:lstStyle/>
          <a:p>
            <a:pPr algn="just" marL="388620" indent="-194310" lvl="1">
              <a:lnSpc>
                <a:spcPts val="2520"/>
              </a:lnSpc>
              <a:buFont typeface="Arial"/>
              <a:buChar char="•"/>
            </a:pPr>
            <a:r>
              <a:rPr lang="en-US" sz="1800">
                <a:solidFill>
                  <a:srgbClr val="000000"/>
                </a:solidFill>
                <a:latin typeface="Inter"/>
                <a:ea typeface="Inter"/>
                <a:cs typeface="Inter"/>
                <a:sym typeface="Inter"/>
              </a:rPr>
              <a:t>L’utente si autentica nel sistema o viene registrato per la prima volta.</a:t>
            </a:r>
          </a:p>
          <a:p>
            <a:pPr algn="just" marL="388620" indent="-194310" lvl="1">
              <a:lnSpc>
                <a:spcPts val="2520"/>
              </a:lnSpc>
              <a:spcBef>
                <a:spcPct val="0"/>
              </a:spcBef>
              <a:buFont typeface="Arial"/>
              <a:buChar char="•"/>
            </a:pPr>
            <a:r>
              <a:rPr lang="en-US" sz="1800">
                <a:solidFill>
                  <a:srgbClr val="000000"/>
                </a:solidFill>
                <a:latin typeface="Inter"/>
                <a:ea typeface="Inter"/>
                <a:cs typeface="Inter"/>
                <a:sym typeface="Inter"/>
              </a:rPr>
              <a:t>I dati biometrici (volto) e credenziali (email e Password) vengono associati all’account.</a:t>
            </a:r>
          </a:p>
        </p:txBody>
      </p:sp>
      <p:sp>
        <p:nvSpPr>
          <p:cNvPr name="TextBox 31" id="31"/>
          <p:cNvSpPr txBox="true"/>
          <p:nvPr/>
        </p:nvSpPr>
        <p:spPr>
          <a:xfrm rot="0">
            <a:off x="2977108" y="3934320"/>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REGISTRAZIONE/LOGIN</a:t>
            </a:r>
          </a:p>
        </p:txBody>
      </p:sp>
      <p:sp>
        <p:nvSpPr>
          <p:cNvPr name="TextBox 32" id="32"/>
          <p:cNvSpPr txBox="true"/>
          <p:nvPr/>
        </p:nvSpPr>
        <p:spPr>
          <a:xfrm rot="0">
            <a:off x="2978868" y="6196214"/>
            <a:ext cx="5725297" cy="621030"/>
          </a:xfrm>
          <a:prstGeom prst="rect">
            <a:avLst/>
          </a:prstGeom>
        </p:spPr>
        <p:txBody>
          <a:bodyPr anchor="t" rtlCol="false" tIns="0" lIns="0" bIns="0" rIns="0">
            <a:spAutoFit/>
          </a:bodyPr>
          <a:lstStyle/>
          <a:p>
            <a:pPr algn="just" marL="388620" indent="-194310" lvl="1">
              <a:lnSpc>
                <a:spcPts val="2520"/>
              </a:lnSpc>
              <a:buFont typeface="Arial"/>
              <a:buChar char="•"/>
            </a:pPr>
            <a:r>
              <a:rPr lang="en-US" sz="1800">
                <a:solidFill>
                  <a:srgbClr val="000000"/>
                </a:solidFill>
                <a:latin typeface="Inter"/>
                <a:ea typeface="Inter"/>
                <a:cs typeface="Inter"/>
                <a:sym typeface="Inter"/>
              </a:rPr>
              <a:t>L’utente invia il comando “Access” tramite interfaccia Bluetooth.</a:t>
            </a:r>
          </a:p>
        </p:txBody>
      </p:sp>
      <p:sp>
        <p:nvSpPr>
          <p:cNvPr name="TextBox 33" id="33"/>
          <p:cNvSpPr txBox="true"/>
          <p:nvPr/>
        </p:nvSpPr>
        <p:spPr>
          <a:xfrm rot="0">
            <a:off x="2977108" y="5820929"/>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RICHIESTA D’ACCESSO</a:t>
            </a:r>
          </a:p>
        </p:txBody>
      </p:sp>
      <p:sp>
        <p:nvSpPr>
          <p:cNvPr name="TextBox 34" id="34"/>
          <p:cNvSpPr txBox="true"/>
          <p:nvPr/>
        </p:nvSpPr>
        <p:spPr>
          <a:xfrm rot="0">
            <a:off x="11534003" y="4314074"/>
            <a:ext cx="5725297" cy="1249680"/>
          </a:xfrm>
          <a:prstGeom prst="rect">
            <a:avLst/>
          </a:prstGeom>
        </p:spPr>
        <p:txBody>
          <a:bodyPr anchor="t" rtlCol="false" tIns="0" lIns="0" bIns="0" rIns="0">
            <a:spAutoFit/>
          </a:bodyPr>
          <a:lstStyle/>
          <a:p>
            <a:pPr algn="just" marL="388620" indent="-194310" lvl="1">
              <a:lnSpc>
                <a:spcPts val="2520"/>
              </a:lnSpc>
              <a:buFont typeface="Arial"/>
              <a:buChar char="•"/>
            </a:pPr>
            <a:r>
              <a:rPr lang="en-US" sz="1800">
                <a:solidFill>
                  <a:srgbClr val="000000"/>
                </a:solidFill>
                <a:latin typeface="Inter"/>
                <a:ea typeface="Inter"/>
                <a:cs typeface="Inter"/>
                <a:sym typeface="Inter"/>
              </a:rPr>
              <a:t>La ESP32-CAM cattura l’immagine del volto e la confronta con i dati registrati.</a:t>
            </a:r>
          </a:p>
          <a:p>
            <a:pPr algn="just" marL="388620" indent="-194310" lvl="1">
              <a:lnSpc>
                <a:spcPts val="2520"/>
              </a:lnSpc>
              <a:buFont typeface="Arial"/>
              <a:buChar char="•"/>
            </a:pPr>
            <a:r>
              <a:rPr lang="en-US" sz="1800">
                <a:solidFill>
                  <a:srgbClr val="000000"/>
                </a:solidFill>
                <a:latin typeface="Inter"/>
                <a:ea typeface="Inter"/>
                <a:cs typeface="Inter"/>
                <a:sym typeface="Inter"/>
              </a:rPr>
              <a:t>Se il riconoscimento è positivo, il servo si attiva e l’accesso è concesso.</a:t>
            </a:r>
          </a:p>
        </p:txBody>
      </p:sp>
      <p:sp>
        <p:nvSpPr>
          <p:cNvPr name="TextBox 35" id="35"/>
          <p:cNvSpPr txBox="true"/>
          <p:nvPr/>
        </p:nvSpPr>
        <p:spPr>
          <a:xfrm rot="0">
            <a:off x="11534003" y="3934320"/>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RICONOSCIMENTO FACCIALE</a:t>
            </a:r>
          </a:p>
        </p:txBody>
      </p:sp>
      <p:sp>
        <p:nvSpPr>
          <p:cNvPr name="TextBox 36" id="36"/>
          <p:cNvSpPr txBox="true"/>
          <p:nvPr/>
        </p:nvSpPr>
        <p:spPr>
          <a:xfrm rot="0">
            <a:off x="11534003" y="6196214"/>
            <a:ext cx="5725297" cy="1249680"/>
          </a:xfrm>
          <a:prstGeom prst="rect">
            <a:avLst/>
          </a:prstGeom>
        </p:spPr>
        <p:txBody>
          <a:bodyPr anchor="t" rtlCol="false" tIns="0" lIns="0" bIns="0" rIns="0">
            <a:spAutoFit/>
          </a:bodyPr>
          <a:lstStyle/>
          <a:p>
            <a:pPr algn="just" marL="388620" indent="-194310" lvl="1">
              <a:lnSpc>
                <a:spcPts val="2520"/>
              </a:lnSpc>
              <a:buFont typeface="Arial"/>
              <a:buChar char="•"/>
            </a:pPr>
            <a:r>
              <a:rPr lang="en-US" sz="1800">
                <a:solidFill>
                  <a:srgbClr val="000000"/>
                </a:solidFill>
                <a:latin typeface="Inter"/>
                <a:ea typeface="Inter"/>
                <a:cs typeface="Inter"/>
                <a:sym typeface="Inter"/>
              </a:rPr>
              <a:t>Il sistema avvia il servomotore che sblocca la serratura</a:t>
            </a:r>
          </a:p>
          <a:p>
            <a:pPr algn="just" marL="388620" indent="-194310" lvl="1">
              <a:lnSpc>
                <a:spcPts val="2520"/>
              </a:lnSpc>
              <a:buFont typeface="Arial"/>
              <a:buChar char="•"/>
            </a:pPr>
            <a:r>
              <a:rPr lang="en-US" sz="1800">
                <a:solidFill>
                  <a:srgbClr val="000000"/>
                </a:solidFill>
                <a:latin typeface="Inter"/>
                <a:ea typeface="Inter"/>
                <a:cs typeface="Inter"/>
                <a:sym typeface="Inter"/>
              </a:rPr>
              <a:t>In caso di troppi errori, entra in </a:t>
            </a:r>
            <a:r>
              <a:rPr lang="en-US" b="true" sz="1800">
                <a:solidFill>
                  <a:srgbClr val="000000"/>
                </a:solidFill>
                <a:latin typeface="Inter Bold"/>
                <a:ea typeface="Inter Bold"/>
                <a:cs typeface="Inter Bold"/>
                <a:sym typeface="Inter Bold"/>
              </a:rPr>
              <a:t>LOCKOUT </a:t>
            </a:r>
            <a:r>
              <a:rPr lang="en-US" sz="1800">
                <a:solidFill>
                  <a:srgbClr val="000000"/>
                </a:solidFill>
                <a:latin typeface="Inter"/>
                <a:ea typeface="Inter"/>
                <a:cs typeface="Inter"/>
                <a:sym typeface="Inter"/>
              </a:rPr>
              <a:t>per un periodo di sicurezza.</a:t>
            </a:r>
          </a:p>
        </p:txBody>
      </p:sp>
      <p:sp>
        <p:nvSpPr>
          <p:cNvPr name="TextBox 37" id="37"/>
          <p:cNvSpPr txBox="true"/>
          <p:nvPr/>
        </p:nvSpPr>
        <p:spPr>
          <a:xfrm rot="0">
            <a:off x="11534003" y="5820929"/>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ACCESSO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3859570" y="7904705"/>
            <a:ext cx="7719139" cy="771913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2" id="12"/>
          <p:cNvGrpSpPr/>
          <p:nvPr/>
        </p:nvGrpSpPr>
        <p:grpSpPr>
          <a:xfrm rot="0">
            <a:off x="16399226" y="8924722"/>
            <a:ext cx="860074" cy="333578"/>
            <a:chOff x="0" y="0"/>
            <a:chExt cx="1146765" cy="444771"/>
          </a:xfrm>
        </p:grpSpPr>
        <p:grpSp>
          <p:nvGrpSpPr>
            <p:cNvPr name="Group 13" id="13"/>
            <p:cNvGrpSpPr/>
            <p:nvPr/>
          </p:nvGrpSpPr>
          <p:grpSpPr>
            <a:xfrm rot="0">
              <a:off x="0" y="0"/>
              <a:ext cx="444771" cy="44477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6" id="16"/>
            <p:cNvGrpSpPr/>
            <p:nvPr/>
          </p:nvGrpSpPr>
          <p:grpSpPr>
            <a:xfrm rot="0">
              <a:off x="701994" y="0"/>
              <a:ext cx="444771" cy="444771"/>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19" id="19"/>
          <p:cNvSpPr/>
          <p:nvPr/>
        </p:nvSpPr>
        <p:spPr>
          <a:xfrm flipH="false" flipV="false" rot="0">
            <a:off x="5395735" y="2760114"/>
            <a:ext cx="10077565" cy="6498186"/>
          </a:xfrm>
          <a:custGeom>
            <a:avLst/>
            <a:gdLst/>
            <a:ahLst/>
            <a:cxnLst/>
            <a:rect r="r" b="b" t="t" l="l"/>
            <a:pathLst>
              <a:path h="6498186" w="10077565">
                <a:moveTo>
                  <a:pt x="0" y="0"/>
                </a:moveTo>
                <a:lnTo>
                  <a:pt x="10077565" y="0"/>
                </a:lnTo>
                <a:lnTo>
                  <a:pt x="10077565" y="6498186"/>
                </a:lnTo>
                <a:lnTo>
                  <a:pt x="0" y="6498186"/>
                </a:lnTo>
                <a:lnTo>
                  <a:pt x="0" y="0"/>
                </a:lnTo>
                <a:close/>
              </a:path>
            </a:pathLst>
          </a:custGeom>
          <a:blipFill>
            <a:blip r:embed="rId2"/>
            <a:stretch>
              <a:fillRect l="0" t="0" r="0" b="0"/>
            </a:stretch>
          </a:blipFill>
        </p:spPr>
      </p:sp>
      <p:sp>
        <p:nvSpPr>
          <p:cNvPr name="TextBox 20" id="20"/>
          <p:cNvSpPr txBox="true"/>
          <p:nvPr/>
        </p:nvSpPr>
        <p:spPr>
          <a:xfrm rot="0">
            <a:off x="1028700" y="1939882"/>
            <a:ext cx="873407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MACCHINA A STATI FINITI</a:t>
            </a:r>
          </a:p>
        </p:txBody>
      </p:sp>
      <p:sp>
        <p:nvSpPr>
          <p:cNvPr name="TextBox 21" id="21"/>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399226" y="8924722"/>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1030217" y="1013257"/>
            <a:ext cx="860074" cy="333578"/>
            <a:chOff x="0" y="0"/>
            <a:chExt cx="1146765" cy="444771"/>
          </a:xfrm>
        </p:grpSpPr>
        <p:grpSp>
          <p:nvGrpSpPr>
            <p:cNvPr name="Group 10" id="10"/>
            <p:cNvGrpSpPr/>
            <p:nvPr/>
          </p:nvGrpSpPr>
          <p:grpSpPr>
            <a:xfrm rot="0">
              <a:off x="0" y="0"/>
              <a:ext cx="444771" cy="444771"/>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3" id="13"/>
            <p:cNvGrpSpPr/>
            <p:nvPr/>
          </p:nvGrpSpPr>
          <p:grpSpPr>
            <a:xfrm rot="0">
              <a:off x="701994" y="0"/>
              <a:ext cx="444771" cy="44477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6" id="16"/>
          <p:cNvGrpSpPr/>
          <p:nvPr/>
        </p:nvGrpSpPr>
        <p:grpSpPr>
          <a:xfrm rot="0">
            <a:off x="14428430" y="7862748"/>
            <a:ext cx="7719139" cy="7719139"/>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19" id="19"/>
          <p:cNvSpPr/>
          <p:nvPr/>
        </p:nvSpPr>
        <p:spPr>
          <a:xfrm flipH="false" flipV="false" rot="0">
            <a:off x="1606476" y="2125135"/>
            <a:ext cx="6416348" cy="3432951"/>
          </a:xfrm>
          <a:custGeom>
            <a:avLst/>
            <a:gdLst/>
            <a:ahLst/>
            <a:cxnLst/>
            <a:rect r="r" b="b" t="t" l="l"/>
            <a:pathLst>
              <a:path h="3432951" w="6416348">
                <a:moveTo>
                  <a:pt x="0" y="0"/>
                </a:moveTo>
                <a:lnTo>
                  <a:pt x="6416348" y="0"/>
                </a:lnTo>
                <a:lnTo>
                  <a:pt x="6416348" y="3432951"/>
                </a:lnTo>
                <a:lnTo>
                  <a:pt x="0" y="3432951"/>
                </a:lnTo>
                <a:lnTo>
                  <a:pt x="0" y="0"/>
                </a:lnTo>
                <a:close/>
              </a:path>
            </a:pathLst>
          </a:custGeom>
          <a:blipFill>
            <a:blip r:embed="rId2"/>
            <a:stretch>
              <a:fillRect l="0" t="0" r="0" b="0"/>
            </a:stretch>
          </a:blipFill>
        </p:spPr>
      </p:sp>
      <p:sp>
        <p:nvSpPr>
          <p:cNvPr name="TextBox 20" id="20"/>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07</a:t>
            </a:r>
          </a:p>
        </p:txBody>
      </p:sp>
      <p:sp>
        <p:nvSpPr>
          <p:cNvPr name="TextBox 21" id="21"/>
          <p:cNvSpPr txBox="true"/>
          <p:nvPr/>
        </p:nvSpPr>
        <p:spPr>
          <a:xfrm rot="0">
            <a:off x="11012152" y="2029885"/>
            <a:ext cx="6512951"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COMUNICAZIONE CON UART</a:t>
            </a:r>
          </a:p>
        </p:txBody>
      </p:sp>
      <p:sp>
        <p:nvSpPr>
          <p:cNvPr name="TextBox 22" id="22"/>
          <p:cNvSpPr txBox="true"/>
          <p:nvPr/>
        </p:nvSpPr>
        <p:spPr>
          <a:xfrm rot="0">
            <a:off x="11012152" y="4073591"/>
            <a:ext cx="6096818" cy="3222436"/>
          </a:xfrm>
          <a:prstGeom prst="rect">
            <a:avLst/>
          </a:prstGeom>
        </p:spPr>
        <p:txBody>
          <a:bodyPr anchor="t" rtlCol="false" tIns="0" lIns="0" bIns="0" rIns="0">
            <a:spAutoFit/>
          </a:bodyPr>
          <a:lstStyle/>
          <a:p>
            <a:pPr algn="just">
              <a:lnSpc>
                <a:spcPts val="2358"/>
              </a:lnSpc>
            </a:pPr>
            <a:r>
              <a:rPr lang="en-US" sz="1684">
                <a:solidFill>
                  <a:srgbClr val="000000"/>
                </a:solidFill>
                <a:latin typeface="Inter"/>
                <a:ea typeface="Inter"/>
                <a:cs typeface="Inter"/>
                <a:sym typeface="Inter"/>
              </a:rPr>
              <a:t>Sia l’STM32 che l’ESP32 utilizzano un modulo UART hardware integrato, basato sullo stesso protocollo di comunicazione seriale. Grazie a questa compatibilità, i due dispositivi possono scambiarsi dati direttamente senza adattatori aggiuntivi. Inoltre, è presente anche il modulo Bluetooth HC-05, che comunica anch’esso con la STM32 tramite una seconda UART hardware. In questo modo, l’STM32 può ricevere comandi via Bluetooth dall’utente e, allo stesso tempo, dialogare con l’ESP32 per la gestione del riconoscimento facciale, mantenendo una comunicazione indipendente e parallela su due canali UART separati.</a:t>
            </a:r>
          </a:p>
        </p:txBody>
      </p:sp>
      <p:sp>
        <p:nvSpPr>
          <p:cNvPr name="TextBox 23" id="23"/>
          <p:cNvSpPr txBox="true"/>
          <p:nvPr/>
        </p:nvSpPr>
        <p:spPr>
          <a:xfrm rot="0">
            <a:off x="251729" y="5973638"/>
            <a:ext cx="13161408" cy="4111652"/>
          </a:xfrm>
          <a:prstGeom prst="rect">
            <a:avLst/>
          </a:prstGeom>
        </p:spPr>
        <p:txBody>
          <a:bodyPr anchor="t" rtlCol="false" tIns="0" lIns="0" bIns="0" rIns="0">
            <a:spAutoFit/>
          </a:bodyPr>
          <a:lstStyle/>
          <a:p>
            <a:pPr algn="just">
              <a:lnSpc>
                <a:spcPts val="2710"/>
              </a:lnSpc>
            </a:pPr>
            <a:r>
              <a:rPr lang="en-US" sz="1623">
                <a:solidFill>
                  <a:srgbClr val="000000"/>
                </a:solidFill>
                <a:latin typeface="Inter"/>
                <a:ea typeface="Inter"/>
                <a:cs typeface="Inter"/>
                <a:sym typeface="Inter"/>
              </a:rPr>
              <a:t>I collegamenti tra la S</a:t>
            </a:r>
            <a:r>
              <a:rPr lang="en-US" sz="1623">
                <a:solidFill>
                  <a:srgbClr val="000000"/>
                </a:solidFill>
                <a:latin typeface="Inter"/>
                <a:ea typeface="Inter"/>
                <a:cs typeface="Inter"/>
                <a:sym typeface="Inter"/>
              </a:rPr>
              <a:t>TM32, il modulo Bluetooth HC-05 e la ESP32-CAM seguono lo schema sta</a:t>
            </a:r>
            <a:r>
              <a:rPr lang="en-US" sz="1623">
                <a:solidFill>
                  <a:srgbClr val="000000"/>
                </a:solidFill>
                <a:latin typeface="Inter"/>
                <a:ea typeface="Inter"/>
                <a:cs typeface="Inter"/>
                <a:sym typeface="Inter"/>
              </a:rPr>
              <a:t>ndard UART:</a:t>
            </a:r>
          </a:p>
          <a:p>
            <a:pPr algn="just" marL="350439" indent="-175220" lvl="1">
              <a:lnSpc>
                <a:spcPts val="2710"/>
              </a:lnSpc>
              <a:buFont typeface="Arial"/>
              <a:buChar char="•"/>
            </a:pPr>
            <a:r>
              <a:rPr lang="en-US" sz="1623">
                <a:solidFill>
                  <a:srgbClr val="000000"/>
                </a:solidFill>
                <a:latin typeface="Inter"/>
                <a:ea typeface="Inter"/>
                <a:cs typeface="Inter"/>
                <a:sym typeface="Inter"/>
              </a:rPr>
              <a:t>TX → RX</a:t>
            </a:r>
          </a:p>
          <a:p>
            <a:pPr algn="just" marL="350439" indent="-175220" lvl="1">
              <a:lnSpc>
                <a:spcPts val="2710"/>
              </a:lnSpc>
              <a:buFont typeface="Arial"/>
              <a:buChar char="•"/>
            </a:pPr>
            <a:r>
              <a:rPr lang="en-US" sz="1623">
                <a:solidFill>
                  <a:srgbClr val="000000"/>
                </a:solidFill>
                <a:latin typeface="Inter"/>
                <a:ea typeface="Inter"/>
                <a:cs typeface="Inter"/>
                <a:sym typeface="Inter"/>
              </a:rPr>
              <a:t>RX → TX</a:t>
            </a:r>
          </a:p>
          <a:p>
            <a:pPr algn="just" marL="350439" indent="-175220" lvl="1">
              <a:lnSpc>
                <a:spcPts val="2710"/>
              </a:lnSpc>
              <a:buFont typeface="Arial"/>
              <a:buChar char="•"/>
            </a:pPr>
            <a:r>
              <a:rPr lang="en-US" sz="1623">
                <a:solidFill>
                  <a:srgbClr val="000000"/>
                </a:solidFill>
                <a:latin typeface="Inter"/>
                <a:ea typeface="Inter"/>
                <a:cs typeface="Inter"/>
                <a:sym typeface="Inter"/>
              </a:rPr>
              <a:t>GND</a:t>
            </a:r>
            <a:r>
              <a:rPr lang="en-US" sz="1623">
                <a:solidFill>
                  <a:srgbClr val="000000"/>
                </a:solidFill>
                <a:latin typeface="Inter"/>
                <a:ea typeface="Inter"/>
                <a:cs typeface="Inter"/>
                <a:sym typeface="Inter"/>
              </a:rPr>
              <a:t> in comune tra tutti i dispositivi</a:t>
            </a:r>
          </a:p>
          <a:p>
            <a:pPr algn="just">
              <a:lnSpc>
                <a:spcPts val="2710"/>
              </a:lnSpc>
            </a:pPr>
            <a:r>
              <a:rPr lang="en-US" sz="1623">
                <a:solidFill>
                  <a:srgbClr val="000000"/>
                </a:solidFill>
                <a:latin typeface="Inter"/>
                <a:ea typeface="Inter"/>
                <a:cs typeface="Inter"/>
                <a:sym typeface="Inter"/>
              </a:rPr>
              <a:t>La comunicazione è full-duplex,</a:t>
            </a:r>
            <a:r>
              <a:rPr lang="en-US" sz="1623">
                <a:solidFill>
                  <a:srgbClr val="000000"/>
                </a:solidFill>
                <a:latin typeface="Inter"/>
                <a:ea typeface="Inter"/>
                <a:cs typeface="Inter"/>
                <a:sym typeface="Inter"/>
              </a:rPr>
              <a:t> quindi trasmissione e ricezione avvengono contemporaneamente su linee separate.</a:t>
            </a:r>
          </a:p>
          <a:p>
            <a:pPr algn="just">
              <a:lnSpc>
                <a:spcPts val="2710"/>
              </a:lnSpc>
            </a:pPr>
            <a:r>
              <a:rPr lang="en-US" sz="1623">
                <a:solidFill>
                  <a:srgbClr val="000000"/>
                </a:solidFill>
                <a:latin typeface="Inter"/>
                <a:ea typeface="Inter"/>
                <a:cs typeface="Inter"/>
                <a:sym typeface="Inter"/>
              </a:rPr>
              <a:t>Nel progetto vengono utilizzate due UART distinte:</a:t>
            </a:r>
          </a:p>
          <a:p>
            <a:pPr algn="just" marL="350439" indent="-175220" lvl="1">
              <a:lnSpc>
                <a:spcPts val="2710"/>
              </a:lnSpc>
              <a:buFont typeface="Arial"/>
              <a:buChar char="•"/>
            </a:pPr>
            <a:r>
              <a:rPr lang="en-US" sz="1623">
                <a:solidFill>
                  <a:srgbClr val="000000"/>
                </a:solidFill>
                <a:latin typeface="Inter"/>
                <a:ea typeface="Inter"/>
                <a:cs typeface="Inter"/>
                <a:sym typeface="Inter"/>
              </a:rPr>
              <a:t>HC-05 (Bluetooth): comunicazione con la STM32 a 9600 baud</a:t>
            </a:r>
          </a:p>
          <a:p>
            <a:pPr algn="just" marL="350439" indent="-175220" lvl="1">
              <a:lnSpc>
                <a:spcPts val="2710"/>
              </a:lnSpc>
              <a:buFont typeface="Arial"/>
              <a:buChar char="•"/>
            </a:pPr>
            <a:r>
              <a:rPr lang="en-US" sz="1623">
                <a:solidFill>
                  <a:srgbClr val="000000"/>
                </a:solidFill>
                <a:latin typeface="Inter"/>
                <a:ea typeface="Inter"/>
                <a:cs typeface="Inter"/>
                <a:sym typeface="Inter"/>
              </a:rPr>
              <a:t>ESP32-CAM: comunicazione con la STM32 a 115200 baud</a:t>
            </a:r>
          </a:p>
          <a:p>
            <a:pPr algn="just">
              <a:lnSpc>
                <a:spcPts val="2710"/>
              </a:lnSpc>
            </a:pPr>
            <a:r>
              <a:rPr lang="en-US" sz="1623">
                <a:solidFill>
                  <a:srgbClr val="000000"/>
                </a:solidFill>
                <a:latin typeface="Inter"/>
                <a:ea typeface="Inter"/>
                <a:cs typeface="Inter"/>
                <a:sym typeface="Inter"/>
              </a:rPr>
              <a:t>Sia l’HC-05 che la ESP32-CAM vengono alimentati tramite il pin a 5V della scheda STM32. Nonostante l’alimentazione a 5V, le linee di comunicazione seriale TX/RX dei due moduli operano a livello logico 3.3V, risultando quindi pienamente compatibili con la UART della STM32. Per questo motivo non è necessario utilizzare convertitori di livello tra i dispositivi.</a:t>
            </a:r>
          </a:p>
          <a:p>
            <a:pPr algn="just">
              <a:lnSpc>
                <a:spcPts val="271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0217" y="1013257"/>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9" id="9"/>
          <p:cNvSpPr/>
          <p:nvPr/>
        </p:nvSpPr>
        <p:spPr>
          <a:xfrm flipH="false" flipV="false" rot="0">
            <a:off x="10082735" y="2954612"/>
            <a:ext cx="6479940" cy="2907873"/>
          </a:xfrm>
          <a:custGeom>
            <a:avLst/>
            <a:gdLst/>
            <a:ahLst/>
            <a:cxnLst/>
            <a:rect r="r" b="b" t="t" l="l"/>
            <a:pathLst>
              <a:path h="2907873" w="6479940">
                <a:moveTo>
                  <a:pt x="0" y="0"/>
                </a:moveTo>
                <a:lnTo>
                  <a:pt x="6479940" y="0"/>
                </a:lnTo>
                <a:lnTo>
                  <a:pt x="6479940" y="2907873"/>
                </a:lnTo>
                <a:lnTo>
                  <a:pt x="0" y="2907873"/>
                </a:lnTo>
                <a:lnTo>
                  <a:pt x="0" y="0"/>
                </a:lnTo>
                <a:close/>
              </a:path>
            </a:pathLst>
          </a:custGeom>
          <a:blipFill>
            <a:blip r:embed="rId2"/>
            <a:stretch>
              <a:fillRect l="0" t="0" r="0" b="0"/>
            </a:stretch>
          </a:blipFill>
        </p:spPr>
      </p:sp>
      <p:sp>
        <p:nvSpPr>
          <p:cNvPr name="TextBox 10" id="10"/>
          <p:cNvSpPr txBox="true"/>
          <p:nvPr/>
        </p:nvSpPr>
        <p:spPr>
          <a:xfrm rot="0">
            <a:off x="1028700" y="1810891"/>
            <a:ext cx="873407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MODULO BLUETOOTH HC05</a:t>
            </a:r>
          </a:p>
        </p:txBody>
      </p:sp>
      <p:sp>
        <p:nvSpPr>
          <p:cNvPr name="TextBox 11" id="11"/>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08</a:t>
            </a:r>
          </a:p>
        </p:txBody>
      </p:sp>
      <p:sp>
        <p:nvSpPr>
          <p:cNvPr name="TextBox 12" id="12"/>
          <p:cNvSpPr txBox="true"/>
          <p:nvPr/>
        </p:nvSpPr>
        <p:spPr>
          <a:xfrm rot="0">
            <a:off x="1028700" y="3835992"/>
            <a:ext cx="5725297" cy="306705"/>
          </a:xfrm>
          <a:prstGeom prst="rect">
            <a:avLst/>
          </a:prstGeom>
        </p:spPr>
        <p:txBody>
          <a:bodyPr anchor="t" rtlCol="false" tIns="0" lIns="0" bIns="0" rIns="0">
            <a:spAutoFit/>
          </a:bodyPr>
          <a:lstStyle/>
          <a:p>
            <a:pPr algn="just">
              <a:lnSpc>
                <a:spcPts val="2520"/>
              </a:lnSpc>
              <a:spcBef>
                <a:spcPct val="0"/>
              </a:spcBef>
            </a:pPr>
          </a:p>
        </p:txBody>
      </p:sp>
      <p:sp>
        <p:nvSpPr>
          <p:cNvPr name="TextBox 13" id="13"/>
          <p:cNvSpPr txBox="true"/>
          <p:nvPr/>
        </p:nvSpPr>
        <p:spPr>
          <a:xfrm rot="0">
            <a:off x="9762770" y="5555780"/>
            <a:ext cx="6479940"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HC05 Back Side</a:t>
            </a:r>
          </a:p>
        </p:txBody>
      </p:sp>
      <p:sp>
        <p:nvSpPr>
          <p:cNvPr name="TextBox 14" id="14"/>
          <p:cNvSpPr txBox="true"/>
          <p:nvPr/>
        </p:nvSpPr>
        <p:spPr>
          <a:xfrm rot="0">
            <a:off x="1028700" y="3879506"/>
            <a:ext cx="8614838" cy="3862219"/>
          </a:xfrm>
          <a:prstGeom prst="rect">
            <a:avLst/>
          </a:prstGeom>
        </p:spPr>
        <p:txBody>
          <a:bodyPr anchor="t" rtlCol="false" tIns="0" lIns="0" bIns="0" rIns="0">
            <a:spAutoFit/>
          </a:bodyPr>
          <a:lstStyle/>
          <a:p>
            <a:pPr algn="just">
              <a:lnSpc>
                <a:spcPts val="2364"/>
              </a:lnSpc>
              <a:spcBef>
                <a:spcPct val="0"/>
              </a:spcBef>
            </a:pPr>
            <a:r>
              <a:rPr lang="en-US" sz="1688">
                <a:solidFill>
                  <a:srgbClr val="000000"/>
                </a:solidFill>
                <a:latin typeface="Inter"/>
                <a:ea typeface="Inter"/>
                <a:cs typeface="Inter"/>
                <a:sym typeface="Inter"/>
              </a:rPr>
              <a:t>Il modulo Bluetooth HC-05 è un dispositivo pensato per aggiungere </a:t>
            </a:r>
            <a:r>
              <a:rPr lang="en-US" b="true" sz="1688">
                <a:solidFill>
                  <a:srgbClr val="000000"/>
                </a:solidFill>
                <a:latin typeface="Inter Bold"/>
                <a:ea typeface="Inter Bold"/>
                <a:cs typeface="Inter Bold"/>
                <a:sym typeface="Inter Bold"/>
              </a:rPr>
              <a:t>comunicazione wireless</a:t>
            </a:r>
            <a:r>
              <a:rPr lang="en-US" sz="1688">
                <a:solidFill>
                  <a:srgbClr val="000000"/>
                </a:solidFill>
                <a:latin typeface="Inter"/>
                <a:ea typeface="Inter"/>
                <a:cs typeface="Inter"/>
                <a:sym typeface="Inter"/>
              </a:rPr>
              <a:t> ai microcontrollori. È basato sul profilo </a:t>
            </a:r>
            <a:r>
              <a:rPr lang="en-US" sz="1688" i="true">
                <a:solidFill>
                  <a:srgbClr val="000000"/>
                </a:solidFill>
                <a:latin typeface="Inter Italics"/>
                <a:ea typeface="Inter Italics"/>
                <a:cs typeface="Inter Italics"/>
                <a:sym typeface="Inter Italics"/>
              </a:rPr>
              <a:t>SPP </a:t>
            </a:r>
            <a:r>
              <a:rPr lang="en-US" sz="1688">
                <a:solidFill>
                  <a:srgbClr val="000000"/>
                </a:solidFill>
                <a:latin typeface="Inter"/>
                <a:ea typeface="Inter"/>
                <a:cs typeface="Inter"/>
                <a:sym typeface="Inter"/>
              </a:rPr>
              <a:t>(Serial Port Profile), il che significa che </a:t>
            </a:r>
            <a:r>
              <a:rPr lang="en-US" b="true" sz="1688">
                <a:solidFill>
                  <a:srgbClr val="000000"/>
                </a:solidFill>
                <a:latin typeface="Inter Bold"/>
                <a:ea typeface="Inter Bold"/>
                <a:cs typeface="Inter Bold"/>
                <a:sym typeface="Inter Bold"/>
              </a:rPr>
              <a:t>si comporta come una normale porta seriale, ma senza l’uso di cavi</a:t>
            </a:r>
            <a:r>
              <a:rPr lang="en-US" sz="1688">
                <a:solidFill>
                  <a:srgbClr val="000000"/>
                </a:solidFill>
                <a:latin typeface="Inter"/>
                <a:ea typeface="Inter"/>
                <a:cs typeface="Inter"/>
                <a:sym typeface="Inter"/>
              </a:rPr>
              <a:t>. La comunicazione con la STM32 avviene infatti tramite l’interfaccia </a:t>
            </a:r>
            <a:r>
              <a:rPr lang="en-US" b="true" sz="1688">
                <a:solidFill>
                  <a:srgbClr val="000000"/>
                </a:solidFill>
                <a:latin typeface="Inter Bold"/>
                <a:ea typeface="Inter Bold"/>
                <a:cs typeface="Inter Bold"/>
                <a:sym typeface="Inter Bold"/>
              </a:rPr>
              <a:t>UART</a:t>
            </a:r>
            <a:r>
              <a:rPr lang="en-US" sz="1688">
                <a:solidFill>
                  <a:srgbClr val="000000"/>
                </a:solidFill>
                <a:latin typeface="Inter"/>
                <a:ea typeface="Inter"/>
                <a:cs typeface="Inter"/>
                <a:sym typeface="Inter"/>
              </a:rPr>
              <a:t>, utilizzando le linee TX e RX in modalità full-duplex. Il modulo viene alimentato a 5V, grazie al regolatore interno, mentre le linee di trasmissione dati operano a livello logico 3.3V, risultando pienamente compatibili con la UART della STM32 senza necessità di convertitori di livello. Il </a:t>
            </a:r>
            <a:r>
              <a:rPr lang="en-US" b="true" sz="1688">
                <a:solidFill>
                  <a:srgbClr val="000000"/>
                </a:solidFill>
                <a:latin typeface="Inter Bold"/>
                <a:ea typeface="Inter Bold"/>
                <a:cs typeface="Inter Bold"/>
                <a:sym typeface="Inter Bold"/>
              </a:rPr>
              <a:t>baud rate</a:t>
            </a:r>
            <a:r>
              <a:rPr lang="en-US" sz="1688">
                <a:solidFill>
                  <a:srgbClr val="000000"/>
                </a:solidFill>
                <a:latin typeface="Inter"/>
                <a:ea typeface="Inter"/>
                <a:cs typeface="Inter"/>
                <a:sym typeface="Inter"/>
              </a:rPr>
              <a:t> utilizzato nel progetto è 9600 bps, impostazione standard che permette una trasmissione stabile e affidabile. Inoltre, il modulo può essere configurato tramite comandi AT per funzionare sia come dispositivo </a:t>
            </a:r>
            <a:r>
              <a:rPr lang="en-US" sz="1688" i="true">
                <a:solidFill>
                  <a:srgbClr val="000000"/>
                </a:solidFill>
                <a:latin typeface="Inter Italics"/>
                <a:ea typeface="Inter Italics"/>
                <a:cs typeface="Inter Italics"/>
                <a:sym typeface="Inter Italics"/>
              </a:rPr>
              <a:t>Master </a:t>
            </a:r>
            <a:r>
              <a:rPr lang="en-US" sz="1688">
                <a:solidFill>
                  <a:srgbClr val="000000"/>
                </a:solidFill>
                <a:latin typeface="Inter"/>
                <a:ea typeface="Inter"/>
                <a:cs typeface="Inter"/>
                <a:sym typeface="Inter"/>
              </a:rPr>
              <a:t>che come </a:t>
            </a:r>
            <a:r>
              <a:rPr lang="en-US" sz="1688" i="true">
                <a:solidFill>
                  <a:srgbClr val="000000"/>
                </a:solidFill>
                <a:latin typeface="Inter Italics"/>
                <a:ea typeface="Inter Italics"/>
                <a:cs typeface="Inter Italics"/>
                <a:sym typeface="Inter Italics"/>
              </a:rPr>
              <a:t>Slave</a:t>
            </a:r>
            <a:r>
              <a:rPr lang="en-US" sz="1688">
                <a:solidFill>
                  <a:srgbClr val="000000"/>
                </a:solidFill>
                <a:latin typeface="Inter"/>
                <a:ea typeface="Inter"/>
                <a:cs typeface="Inter"/>
                <a:sym typeface="Inter"/>
              </a:rPr>
              <a:t>. Nel contesto del progetto, l’HC-05 permette all’utente di inviare comandi allo STM32 direttamente tramite smartphone, rendendo l’interazione semplice e immediata.</a:t>
            </a:r>
          </a:p>
        </p:txBody>
      </p:sp>
      <p:grpSp>
        <p:nvGrpSpPr>
          <p:cNvPr name="Group 15" id="15"/>
          <p:cNvGrpSpPr/>
          <p:nvPr/>
        </p:nvGrpSpPr>
        <p:grpSpPr>
          <a:xfrm rot="0">
            <a:off x="-3859570" y="7904705"/>
            <a:ext cx="7719139" cy="771913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399226" y="8924722"/>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1030217" y="1013257"/>
            <a:ext cx="860074" cy="333578"/>
            <a:chOff x="0" y="0"/>
            <a:chExt cx="1146765" cy="444771"/>
          </a:xfrm>
        </p:grpSpPr>
        <p:grpSp>
          <p:nvGrpSpPr>
            <p:cNvPr name="Group 10" id="10"/>
            <p:cNvGrpSpPr/>
            <p:nvPr/>
          </p:nvGrpSpPr>
          <p:grpSpPr>
            <a:xfrm rot="0">
              <a:off x="0" y="0"/>
              <a:ext cx="444771" cy="444771"/>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3" id="13"/>
            <p:cNvGrpSpPr/>
            <p:nvPr/>
          </p:nvGrpSpPr>
          <p:grpSpPr>
            <a:xfrm rot="0">
              <a:off x="701994" y="0"/>
              <a:ext cx="444771" cy="44477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Freeform 16" id="16"/>
          <p:cNvSpPr/>
          <p:nvPr/>
        </p:nvSpPr>
        <p:spPr>
          <a:xfrm flipH="false" flipV="false" rot="0">
            <a:off x="908237" y="2125135"/>
            <a:ext cx="9471861" cy="5446320"/>
          </a:xfrm>
          <a:custGeom>
            <a:avLst/>
            <a:gdLst/>
            <a:ahLst/>
            <a:cxnLst/>
            <a:rect r="r" b="b" t="t" l="l"/>
            <a:pathLst>
              <a:path h="5446320" w="9471861">
                <a:moveTo>
                  <a:pt x="0" y="0"/>
                </a:moveTo>
                <a:lnTo>
                  <a:pt x="9471860" y="0"/>
                </a:lnTo>
                <a:lnTo>
                  <a:pt x="9471860" y="5446320"/>
                </a:lnTo>
                <a:lnTo>
                  <a:pt x="0" y="5446320"/>
                </a:lnTo>
                <a:lnTo>
                  <a:pt x="0" y="0"/>
                </a:lnTo>
                <a:close/>
              </a:path>
            </a:pathLst>
          </a:custGeom>
          <a:blipFill>
            <a:blip r:embed="rId2"/>
            <a:stretch>
              <a:fillRect l="0" t="0" r="0" b="0"/>
            </a:stretch>
          </a:blipFill>
        </p:spPr>
      </p:sp>
      <p:sp>
        <p:nvSpPr>
          <p:cNvPr name="TextBox 17" id="17"/>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09</a:t>
            </a:r>
          </a:p>
        </p:txBody>
      </p:sp>
      <p:sp>
        <p:nvSpPr>
          <p:cNvPr name="TextBox 18" id="18"/>
          <p:cNvSpPr txBox="true"/>
          <p:nvPr/>
        </p:nvSpPr>
        <p:spPr>
          <a:xfrm rot="0">
            <a:off x="10746349" y="2029885"/>
            <a:ext cx="6512951" cy="9436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ESP-32 CAM</a:t>
            </a:r>
          </a:p>
        </p:txBody>
      </p:sp>
      <p:sp>
        <p:nvSpPr>
          <p:cNvPr name="TextBox 19" id="19"/>
          <p:cNvSpPr txBox="true"/>
          <p:nvPr/>
        </p:nvSpPr>
        <p:spPr>
          <a:xfrm rot="0">
            <a:off x="10746349" y="2935395"/>
            <a:ext cx="6512951" cy="5650230"/>
          </a:xfrm>
          <a:prstGeom prst="rect">
            <a:avLst/>
          </a:prstGeom>
        </p:spPr>
        <p:txBody>
          <a:bodyPr anchor="t" rtlCol="false" tIns="0" lIns="0" bIns="0" rIns="0">
            <a:spAutoFit/>
          </a:bodyPr>
          <a:lstStyle/>
          <a:p>
            <a:pPr algn="just">
              <a:lnSpc>
                <a:spcPts val="2520"/>
              </a:lnSpc>
            </a:pPr>
            <a:r>
              <a:rPr lang="en-US" sz="1800">
                <a:solidFill>
                  <a:srgbClr val="000000"/>
                </a:solidFill>
                <a:latin typeface="Inter"/>
                <a:ea typeface="Inter"/>
                <a:cs typeface="Inter"/>
                <a:sym typeface="Inter"/>
              </a:rPr>
              <a:t>La ESP32-CAM è un modulo compatto basato sul chip ESP32-S, dotato di processore dual-core a 240 MHz, 520 KB di SRAM, 4 MB di PSRAM e 4 MB di memoria Flash.</a:t>
            </a:r>
          </a:p>
          <a:p>
            <a:pPr algn="just">
              <a:lnSpc>
                <a:spcPts val="2520"/>
              </a:lnSpc>
            </a:pPr>
            <a:r>
              <a:rPr lang="en-US" sz="1800">
                <a:solidFill>
                  <a:srgbClr val="000000"/>
                </a:solidFill>
                <a:latin typeface="Inter"/>
                <a:ea typeface="Inter"/>
                <a:cs typeface="Inter"/>
                <a:sym typeface="Inter"/>
              </a:rPr>
              <a:t>Integra connettività Wi-Fi e Bluetooth 4.2, una fotocamera OV2640 (risoluzione fino a 1600×1200) e uno slot per microSD.</a:t>
            </a:r>
          </a:p>
          <a:p>
            <a:pPr algn="just">
              <a:lnSpc>
                <a:spcPts val="2520"/>
              </a:lnSpc>
            </a:pPr>
            <a:r>
              <a:rPr lang="en-US" sz="1800">
                <a:solidFill>
                  <a:srgbClr val="000000"/>
                </a:solidFill>
                <a:latin typeface="Inter"/>
                <a:ea typeface="Inter"/>
                <a:cs typeface="Inter"/>
                <a:sym typeface="Inter"/>
              </a:rPr>
              <a:t>Il modulo supporta formati immagine JPEG, YUV422 e RGB565 tramite interfaccia DVP.</a:t>
            </a:r>
          </a:p>
          <a:p>
            <a:pPr algn="just">
              <a:lnSpc>
                <a:spcPts val="2520"/>
              </a:lnSpc>
            </a:pPr>
            <a:r>
              <a:rPr lang="en-US" sz="1800">
                <a:solidFill>
                  <a:srgbClr val="000000"/>
                </a:solidFill>
                <a:latin typeface="Inter"/>
                <a:ea typeface="Inter"/>
                <a:cs typeface="Inter"/>
                <a:sym typeface="Inter"/>
              </a:rPr>
              <a:t>Opera a 3.3 V, con un consumo medio in trasmissione compreso tra 160 e 260 mA, e offre interfacce come UART, SPI, I2C, PWM, ADC e DAC.</a:t>
            </a:r>
          </a:p>
          <a:p>
            <a:pPr algn="just">
              <a:lnSpc>
                <a:spcPts val="2520"/>
              </a:lnSpc>
            </a:pPr>
            <a:r>
              <a:rPr lang="en-US" sz="1800">
                <a:solidFill>
                  <a:srgbClr val="000000"/>
                </a:solidFill>
                <a:latin typeface="Inter"/>
                <a:ea typeface="Inter"/>
                <a:cs typeface="Inter"/>
                <a:sym typeface="Inter"/>
              </a:rPr>
              <a:t>Poiché non dispone di una porta USB integrata, è necessario utilizzare un convertitore USB-Seriale per la programmazione.</a:t>
            </a:r>
          </a:p>
          <a:p>
            <a:pPr algn="just">
              <a:lnSpc>
                <a:spcPts val="2520"/>
              </a:lnSpc>
            </a:pPr>
            <a:r>
              <a:rPr lang="en-US" sz="1800">
                <a:solidFill>
                  <a:srgbClr val="000000"/>
                </a:solidFill>
                <a:latin typeface="Inter"/>
                <a:ea typeface="Inter"/>
                <a:cs typeface="Inter"/>
                <a:sym typeface="Inter"/>
              </a:rPr>
              <a:t>La scheda è inoltre dotata di antenna Wi-Fi integrata e di connettore u.FL per un’antenna esterna opzionale.</a:t>
            </a:r>
          </a:p>
          <a:p>
            <a:pPr algn="just">
              <a:lnSpc>
                <a:spcPts val="2520"/>
              </a:lnSpc>
              <a:spcBef>
                <a:spcPct val="0"/>
              </a:spcBef>
            </a:pPr>
            <a:r>
              <a:rPr lang="en-US" sz="1800">
                <a:solidFill>
                  <a:srgbClr val="000000"/>
                </a:solidFill>
                <a:latin typeface="Inter"/>
                <a:ea typeface="Inter"/>
                <a:cs typeface="Inter"/>
                <a:sym typeface="Inter"/>
              </a:rPr>
              <a:t> Le sue dimensioni sono di circa 27 × 40,5 mm.</a:t>
            </a:r>
          </a:p>
          <a:p>
            <a:pPr algn="just">
              <a:lnSpc>
                <a:spcPts val="2520"/>
              </a:lnSpc>
              <a:spcBef>
                <a:spcPct val="0"/>
              </a:spcBef>
            </a:pPr>
          </a:p>
        </p:txBody>
      </p:sp>
      <p:grpSp>
        <p:nvGrpSpPr>
          <p:cNvPr name="Group 20" id="20"/>
          <p:cNvGrpSpPr/>
          <p:nvPr/>
        </p:nvGrpSpPr>
        <p:grpSpPr>
          <a:xfrm rot="0">
            <a:off x="14428430" y="7862748"/>
            <a:ext cx="7719139" cy="7719139"/>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395CCF71B24FEC43AF5EE4C1B93C6A72" ma:contentTypeVersion="14" ma:contentTypeDescription="Creare un nuovo documento." ma:contentTypeScope="" ma:versionID="06a72965aef258716e48911a5f3d7c15">
  <xsd:schema xmlns:xsd="http://www.w3.org/2001/XMLSchema" xmlns:xs="http://www.w3.org/2001/XMLSchema" xmlns:p="http://schemas.microsoft.com/office/2006/metadata/properties" xmlns:ns2="cbc0ff1e-a105-4c17-9f00-96c279f6f8c1" xmlns:ns3="bfa69cd2-1917-491a-b910-547862f0f79f" targetNamespace="http://schemas.microsoft.com/office/2006/metadata/properties" ma:root="true" ma:fieldsID="ffacc1935bc103c697922cd9b36678ec" ns2:_="" ns3:_="">
    <xsd:import namespace="cbc0ff1e-a105-4c17-9f00-96c279f6f8c1"/>
    <xsd:import namespace="bfa69cd2-1917-491a-b910-547862f0f79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BillingMetadata"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bc0ff1e-a105-4c17-9f00-96c279f6f8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Tag immagine" ma:readOnly="false" ma:fieldId="{5cf76f15-5ced-4ddc-b409-7134ff3c332f}" ma:taxonomyMulti="true" ma:sspId="75195dc1-fe89-472b-8717-1a0640488213"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BillingMetadata" ma:index="20" nillable="true" ma:displayName="MediaServiceBillingMetadata" ma:hidden="true" ma:internalName="MediaServiceBillingMetadata" ma:readOnly="true">
      <xsd:simpleType>
        <xsd:restriction base="dms:Note"/>
      </xsd:simpleType>
    </xsd:element>
    <xsd:element name="MediaServiceLocation" ma:index="21"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a69cd2-1917-491a-b910-547862f0f79f"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a11e7611-592d-4358-9a51-917e1070d89a}" ma:internalName="TaxCatchAll" ma:showField="CatchAllData" ma:web="bfa69cd2-1917-491a-b910-547862f0f7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cbc0ff1e-a105-4c17-9f00-96c279f6f8c1">
      <Terms xmlns="http://schemas.microsoft.com/office/infopath/2007/PartnerControls"/>
    </lcf76f155ced4ddcb4097134ff3c332f>
    <TaxCatchAll xmlns="bfa69cd2-1917-491a-b910-547862f0f79f" xsi:nil="true"/>
  </documentManagement>
</p:properties>
</file>

<file path=customXml/itemProps1.xml><?xml version="1.0" encoding="utf-8"?>
<ds:datastoreItem xmlns:ds="http://schemas.openxmlformats.org/officeDocument/2006/customXml" ds:itemID="{C2AA5E80-8A9A-49F9-A20B-839402C779A9}"/>
</file>

<file path=customXml/itemProps2.xml><?xml version="1.0" encoding="utf-8"?>
<ds:datastoreItem xmlns:ds="http://schemas.openxmlformats.org/officeDocument/2006/customXml" ds:itemID="{6991B8D4-B741-48BB-ACFF-18DB7AD05A4C}"/>
</file>

<file path=customXml/itemProps3.xml><?xml version="1.0" encoding="utf-8"?>
<ds:datastoreItem xmlns:ds="http://schemas.openxmlformats.org/officeDocument/2006/customXml" ds:itemID="{91E5F06B-DD9A-4C52-822E-42DFCB094FD8}"/>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Spyhole Presentation</dc:title>
  <cp:revision>1</cp:revision>
  <dcterms:created xsi:type="dcterms:W3CDTF">2006-08-16T00:00:00Z</dcterms:created>
  <dcterms:modified xsi:type="dcterms:W3CDTF">2011-08-01T06:04:30Z</dcterms:modified>
  <dc:identifier>DAG4ATh-0zg</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0x010100395CCF71B24FEC43AF5EE4C1B93C6A72</vt:lpwstr>
  </property>
</Properties>
</file>

<file path=docProps/thumbnail.jpeg>
</file>